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Default ContentType="image/x-emf" Extension="emf"/>
  <Override ContentType="application/vnd.openxmlformats-officedocument.presentationml.notesSlide+xml" PartName="/ppt/notesSlides/notesSlide1.xml"/>
  <Override ContentType="application/vnd.openxmlformats-officedocument.presentationml.tableStyles+xml" PartName="/ppt/tableStyles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16.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C083E6E3-FA7D-4D7B-A595-EF9225AFEA82}" styleName="Light Style 1 - Accent 3">
    <a:wholeTbl>
      <a:tcTxStyle>
        <a:fontRef idx="minor">
          <a:scrgbClr b="0" g="0" r="0"/>
        </a:fontRef>
        <a:schemeClr val="tx1"/>
      </a:tcTxStyle>
      <a:tcStyle>
        <a:tcBdr>
          <a:left>
            <a:ln>
              <a:noFill/>
            </a:ln>
          </a:left>
          <a:right>
            <a:ln>
              <a:noFill/>
            </a:ln>
          </a:right>
          <a:top>
            <a:ln cmpd="sng" w="12700">
              <a:solidFill>
                <a:schemeClr val="accent3"/>
              </a:solidFill>
            </a:ln>
          </a:top>
          <a:bottom>
            <a:ln cmpd="sng" w="12700">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cmpd="sng" w="12700">
              <a:solidFill>
                <a:schemeClr val="accent3"/>
              </a:solidFill>
            </a:ln>
          </a:top>
        </a:tcBdr>
        <a:fill>
          <a:noFill/>
        </a:fill>
      </a:tcStyle>
    </a:lastRow>
    <a:firstRow>
      <a:tcTxStyle b="on"/>
      <a:tcStyle>
        <a:tcBdr>
          <a:bottom>
            <a:ln cmpd="sng" w="12700">
              <a:solidFill>
                <a:schemeClr val="accent3"/>
              </a:solidFill>
            </a:ln>
          </a:bottom>
        </a:tcBdr>
        <a:fill>
          <a:noFill/>
        </a:fill>
      </a:tcStyle>
    </a:firstRow>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tableStyles" Target="tableStyle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353B3-FA58-48C8-A5E1-594581D8F5BB}" type="datetimeFigureOut">
              <a:rPr lang="en-IN" smtClean="0"/>
              <a:t>20-07-2021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8B31D-BCC5-4353-83D6-7BE05C8107EE}" type="slidenum">
              <a:rPr lang="en-IN" smtClean="0"/>
              <a:t>‹#›</a:t>
            </a:fld>
            <a:endParaRPr lang="en-IN"/>
          </a:p>
        </p:txBody>
      </p:sp>
    </p:spTree>
    <p:extLst>
      <p:ext uri="{BB962C8B-B14F-4D97-AF65-F5344CB8AC3E}">
        <p14:creationId xmlns:p14="http://schemas.microsoft.com/office/powerpoint/2010/main" val="148908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1048592" name="Google Shape;9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593"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0F3386-638D-234D-9373-A6DFE553E2D5}"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114871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416651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4177976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42295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1191257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10F3386-638D-234D-9373-A6DFE553E2D5}" type="datetimeFigureOut">
              <a:rPr lang="en-US" smtClean="0"/>
              <a:t>7/20/2021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7204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10F3386-638D-234D-9373-A6DFE553E2D5}" type="datetimeFigureOut">
              <a:rPr lang="en-US" smtClean="0"/>
              <a:t>7/20/2021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751998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0F3386-638D-234D-9373-A6DFE553E2D5}"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582653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0F3386-638D-234D-9373-A6DFE553E2D5}"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90486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0F3386-638D-234D-9373-A6DFE553E2D5}"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266830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0F3386-638D-234D-9373-A6DFE553E2D5}"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40765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518748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0F3386-638D-234D-9373-A6DFE553E2D5}" type="datetimeFigureOut">
              <a:rPr lang="en-US" smtClean="0"/>
              <a:t>7/20/2021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27475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0F3386-638D-234D-9373-A6DFE553E2D5}" type="datetimeFigureOut">
              <a:rPr lang="en-US" smtClean="0"/>
              <a:t>7/20/2021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877550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F3386-638D-234D-9373-A6DFE553E2D5}" type="datetimeFigureOut">
              <a:rPr lang="en-US" smtClean="0"/>
              <a:t>7/20/2021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332925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72677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0F3386-638D-234D-9373-A6DFE553E2D5}"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B4D79-4C48-7442-AD75-AC3663CA21EB}" type="slidenum">
              <a:rPr lang="en-US" smtClean="0"/>
              <a:t>‹#›</a:t>
            </a:fld>
            <a:endParaRPr lang="en-US"/>
          </a:p>
        </p:txBody>
      </p:sp>
    </p:spTree>
    <p:extLst>
      <p:ext uri="{BB962C8B-B14F-4D97-AF65-F5344CB8AC3E}">
        <p14:creationId xmlns:p14="http://schemas.microsoft.com/office/powerpoint/2010/main" val="1271793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10F3386-638D-234D-9373-A6DFE553E2D5}" type="datetimeFigureOut">
              <a:rPr lang="en-US" smtClean="0"/>
              <a:t>7/20/2021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5B4D79-4C48-7442-AD75-AC3663CA21EB}" type="slidenum">
              <a:rPr lang="en-US" smtClean="0"/>
              <a:t>‹#›</a:t>
            </a:fld>
            <a:endParaRPr lang="en-US"/>
          </a:p>
        </p:txBody>
      </p:sp>
    </p:spTree>
    <p:extLst>
      <p:ext uri="{BB962C8B-B14F-4D97-AF65-F5344CB8AC3E}">
        <p14:creationId xmlns:p14="http://schemas.microsoft.com/office/powerpoint/2010/main" val="326179517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udraprasad.22010802@viit.ac.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akshay.22011042@viit.ac.in" TargetMode="External"/><Relationship Id="rId5" Type="http://schemas.openxmlformats.org/officeDocument/2006/relationships/hyperlink" Target="mailto:dhaval.22011010@viit.ac.in" TargetMode="External"/><Relationship Id="rId4" Type="http://schemas.openxmlformats.org/officeDocument/2006/relationships/hyperlink" Target="mailto:deep.22010818@viit.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sciencedirect.com/science/article/abs/pii/S036031991633360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hyperlink" Target="https://www.sciencedirect.com/science/article/abs/pii/S0360319916333602"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sciencedirect.com/science/article/pii/S0008622300003067" TargetMode="External"/><Relationship Id="rId2" Type="http://schemas.openxmlformats.org/officeDocument/2006/relationships/hyperlink" Target="https://onlinelibrary.wiley.com/doi/full/10.1002/est2.35" TargetMode="External"/><Relationship Id="rId1" Type="http://schemas.openxmlformats.org/officeDocument/2006/relationships/slideLayout" Target="../slideLayouts/slideLayout2.xml"/><Relationship Id="rId5" Type="http://schemas.openxmlformats.org/officeDocument/2006/relationships/hyperlink" Target="https://en.wikipedia.org/wiki/Hydrogen_storage" TargetMode="External"/><Relationship Id="rId4" Type="http://schemas.openxmlformats.org/officeDocument/2006/relationships/hyperlink" Target="https://www.bing.com/search?q=Nickel+nanoparticle-doped+and+steam-modified+multiscale+structure+of+carbon+micro-nanofibers+for+hydrogen+storage:+Effects+of+metal,+surface+texture+and+operating+conditions&amp;cvid=a58967b4df4d4860b1eab28ad9fda395&amp;aqs=edge..69i57.1238j0j1&amp;pglt=931&amp;FORM=ANNTA1&amp;PC=AC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onlinelibrary.wiley.com/doi/full/10.1002/est2.3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onlinelibrary.wiley.com/doi/full/10.1002/est2.3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48590" name="Google Shape;97;p13"/>
          <p:cNvSpPr txBox="1">
            <a:spLocks noGrp="1"/>
          </p:cNvSpPr>
          <p:nvPr>
            <p:ph type="title"/>
          </p:nvPr>
        </p:nvSpPr>
        <p:spPr>
          <a:xfrm>
            <a:off x="1905000" y="0"/>
            <a:ext cx="8229600" cy="1143000"/>
          </a:xfrm>
          <a:prstGeom prst="rect">
            <a:avLst/>
          </a:prstGeom>
          <a:noFill/>
          <a:ln>
            <a:noFill/>
          </a:ln>
        </p:spPr>
        <p:txBody>
          <a:bodyPr spcFirstLastPara="1" vert="horz" wrap="square" lIns="0" tIns="45700" rIns="0" bIns="0" rtlCol="0" anchor="b" anchorCtr="0">
            <a:noAutofit/>
          </a:bodyPr>
          <a:lstStyle/>
          <a:p>
            <a:pPr algn="ctr">
              <a:spcBef>
                <a:spcPts val="0"/>
              </a:spcBef>
              <a:buClr>
                <a:schemeClr val="dk2"/>
              </a:buClr>
              <a:buSzPts val="1600"/>
            </a:pPr>
            <a:r>
              <a:rPr lang="en-IN" sz="1100" b="1" dirty="0">
                <a:solidFill>
                  <a:schemeClr val="tx1">
                    <a:lumMod val="95000"/>
                    <a:lumOff val="5000"/>
                  </a:schemeClr>
                </a:solidFill>
              </a:rPr>
              <a:t>BRACT</a:t>
            </a:r>
            <a:r>
              <a:rPr lang="en-IN" sz="1050" b="1" dirty="0">
                <a:solidFill>
                  <a:schemeClr val="tx1">
                    <a:lumMod val="95000"/>
                    <a:lumOff val="5000"/>
                  </a:schemeClr>
                </a:solidFill>
              </a:rPr>
              <a:t>’</a:t>
            </a:r>
            <a:r>
              <a:rPr lang="en-IN" sz="1100" b="1" dirty="0">
                <a:solidFill>
                  <a:schemeClr val="tx1">
                    <a:lumMod val="95000"/>
                    <a:lumOff val="5000"/>
                  </a:schemeClr>
                </a:solidFill>
              </a:rPr>
              <a:t>s</a:t>
            </a:r>
            <a:br>
              <a:rPr lang="en-IN" sz="1800" dirty="0"/>
            </a:br>
            <a:r>
              <a:rPr lang="en-IN" sz="1800" b="1" dirty="0">
                <a:latin typeface="Times New Roman"/>
                <a:ea typeface="Times New Roman"/>
                <a:cs typeface="Times New Roman"/>
                <a:sym typeface="Times New Roman"/>
              </a:rPr>
              <a:t>Vishwakarma Institute of Information Technology</a:t>
            </a:r>
            <a:br>
              <a:rPr lang="en-IN" sz="1600" b="1" dirty="0"/>
            </a:br>
            <a:r>
              <a:rPr lang="en-IN" sz="1600" b="1" dirty="0">
                <a:latin typeface="Times New Roman"/>
                <a:ea typeface="Times New Roman"/>
                <a:cs typeface="Times New Roman"/>
                <a:sym typeface="Times New Roman"/>
              </a:rPr>
              <a:t>Department of Engineering and Applied Sciences</a:t>
            </a:r>
            <a:br>
              <a:rPr lang="en-IN" sz="1800" b="1" dirty="0"/>
            </a:br>
            <a:endParaRPr sz="1800" b="1" dirty="0"/>
          </a:p>
        </p:txBody>
      </p:sp>
      <p:sp>
        <p:nvSpPr>
          <p:cNvPr id="1048591" name="Google Shape;98;p13"/>
          <p:cNvSpPr txBox="1">
            <a:spLocks noGrp="1"/>
          </p:cNvSpPr>
          <p:nvPr>
            <p:ph idx="1"/>
          </p:nvPr>
        </p:nvSpPr>
        <p:spPr>
          <a:xfrm>
            <a:off x="1404937" y="962025"/>
            <a:ext cx="9229725" cy="2131567"/>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SzPts val="2470"/>
              <a:buNone/>
            </a:pPr>
            <a:r>
              <a:rPr lang="en-IN" i="1" dirty="0"/>
              <a:t>A project on </a:t>
            </a:r>
          </a:p>
          <a:p>
            <a:pPr marL="0" indent="0" algn="ctr">
              <a:spcBef>
                <a:spcPts val="0"/>
              </a:spcBef>
              <a:buSzPts val="2470"/>
              <a:buNone/>
            </a:pPr>
            <a:r>
              <a:rPr lang="en-IN" u="sng" dirty="0"/>
              <a:t>‘</a:t>
            </a:r>
            <a:r>
              <a:rPr lang="en-IN" b="1" u="sng" dirty="0"/>
              <a:t>HYDROGEN STORAGE BY USING NANOMATERIALS</a:t>
            </a:r>
            <a:r>
              <a:rPr lang="en-IN" u="sng" dirty="0"/>
              <a:t>’</a:t>
            </a:r>
            <a:endParaRPr u="sng" dirty="0"/>
          </a:p>
          <a:p>
            <a:pPr marL="274320" indent="-117475" algn="ctr">
              <a:spcBef>
                <a:spcPts val="520"/>
              </a:spcBef>
              <a:buSzPts val="2470"/>
              <a:buNone/>
            </a:pPr>
            <a:r>
              <a:rPr lang="en-US" sz="2400" dirty="0"/>
              <a:t>Course: </a:t>
            </a:r>
            <a:r>
              <a:rPr lang="en-US" sz="2400" i="1" dirty="0"/>
              <a:t>Engineering Chemistry Lab </a:t>
            </a:r>
            <a:r>
              <a:rPr lang="en-US" sz="2400" dirty="0"/>
              <a:t>(</a:t>
            </a:r>
            <a:r>
              <a:rPr lang="en-US" sz="2400" i="1" dirty="0"/>
              <a:t>Semester I, 2020-21</a:t>
            </a:r>
            <a:r>
              <a:rPr lang="en-US" sz="2400" dirty="0"/>
              <a:t>) </a:t>
            </a:r>
          </a:p>
          <a:p>
            <a:pPr marL="274320" indent="-117475">
              <a:spcBef>
                <a:spcPts val="520"/>
              </a:spcBef>
              <a:buSzPts val="2470"/>
              <a:buNone/>
            </a:pPr>
            <a:endParaRPr lang="en-IN" sz="2000" dirty="0"/>
          </a:p>
          <a:p>
            <a:pPr marL="274320" indent="-117475">
              <a:spcBef>
                <a:spcPts val="520"/>
              </a:spcBef>
              <a:buSzPts val="2470"/>
              <a:buNone/>
            </a:pPr>
            <a:r>
              <a:rPr lang="en-IN" sz="2000" dirty="0"/>
              <a:t>Submitted by :                                                            Batch:  G3</a:t>
            </a:r>
          </a:p>
          <a:p>
            <a:pPr marL="274320" indent="-274320">
              <a:spcBef>
                <a:spcPts val="520"/>
              </a:spcBef>
              <a:buSzPts val="2470"/>
              <a:buChar char="●"/>
            </a:pPr>
            <a:endParaRPr lang="en-IN" dirty="0"/>
          </a:p>
          <a:p>
            <a:pPr marL="274320" indent="-117475">
              <a:spcBef>
                <a:spcPts val="520"/>
              </a:spcBef>
              <a:buSzPts val="2470"/>
              <a:buNone/>
            </a:pPr>
            <a:endParaRPr dirty="0"/>
          </a:p>
          <a:p>
            <a:pPr marL="274320" indent="-117475">
              <a:spcBef>
                <a:spcPts val="520"/>
              </a:spcBef>
              <a:buSzPts val="2470"/>
              <a:buNone/>
            </a:pPr>
            <a:endParaRPr dirty="0"/>
          </a:p>
          <a:p>
            <a:pPr marL="274320" indent="-117475">
              <a:spcBef>
                <a:spcPts val="520"/>
              </a:spcBef>
              <a:buSzPts val="2470"/>
              <a:buNone/>
            </a:pPr>
            <a:endParaRPr dirty="0"/>
          </a:p>
          <a:p>
            <a:pPr marL="274320" indent="-117475">
              <a:spcBef>
                <a:spcPts val="520"/>
              </a:spcBef>
              <a:buSzPts val="2470"/>
              <a:buNone/>
            </a:pPr>
            <a:endParaRPr dirty="0"/>
          </a:p>
          <a:p>
            <a:pPr marL="274320" indent="-117475">
              <a:spcBef>
                <a:spcPts val="520"/>
              </a:spcBef>
              <a:buSzPts val="2470"/>
              <a:buNone/>
            </a:pPr>
            <a:endParaRPr dirty="0"/>
          </a:p>
          <a:p>
            <a:pPr marL="274320" indent="-117475">
              <a:spcBef>
                <a:spcPts val="520"/>
              </a:spcBef>
              <a:buSzPts val="2470"/>
              <a:buNone/>
            </a:pPr>
            <a:endParaRPr dirty="0"/>
          </a:p>
          <a:p>
            <a:pPr marL="274320" indent="-117475">
              <a:spcBef>
                <a:spcPts val="520"/>
              </a:spcBef>
              <a:buSzPts val="2470"/>
              <a:buNone/>
            </a:pPr>
            <a:endParaRPr dirty="0"/>
          </a:p>
          <a:p>
            <a:pPr marL="274320" indent="-117475">
              <a:spcBef>
                <a:spcPts val="520"/>
              </a:spcBef>
              <a:buSzPts val="2470"/>
              <a:buNone/>
            </a:pPr>
            <a:endParaRPr dirty="0"/>
          </a:p>
        </p:txBody>
      </p:sp>
      <p:graphicFrame>
        <p:nvGraphicFramePr>
          <p:cNvPr id="4194304" name="Table 1"/>
          <p:cNvGraphicFramePr>
            <a:graphicFrameLocks noGrp="1"/>
          </p:cNvGraphicFramePr>
          <p:nvPr>
            <p:extLst>
              <p:ext uri="{D42A27DB-BD31-4B8C-83A1-F6EECF244321}">
                <p14:modId xmlns:p14="http://schemas.microsoft.com/office/powerpoint/2010/main" val="2125928261"/>
              </p:ext>
            </p:extLst>
          </p:nvPr>
        </p:nvGraphicFramePr>
        <p:xfrm>
          <a:off x="666624" y="3168237"/>
          <a:ext cx="10858752" cy="3287111"/>
        </p:xfrm>
        <a:graphic>
          <a:graphicData uri="http://schemas.openxmlformats.org/drawingml/2006/table">
            <a:tbl>
              <a:tblPr firstRow="1" bandRow="1">
                <a:tableStyleId>{C083E6E3-FA7D-4D7B-A595-EF9225AFEA82}</a:tableStyleId>
              </a:tblPr>
              <a:tblGrid>
                <a:gridCol w="1322671">
                  <a:extLst>
                    <a:ext uri="{9D8B030D-6E8A-4147-A177-3AD203B41FA5}">
                      <a16:colId xmlns:a16="http://schemas.microsoft.com/office/drawing/2014/main" val="20000"/>
                    </a:ext>
                  </a:extLst>
                </a:gridCol>
                <a:gridCol w="1587016">
                  <a:extLst>
                    <a:ext uri="{9D8B030D-6E8A-4147-A177-3AD203B41FA5}">
                      <a16:colId xmlns:a16="http://schemas.microsoft.com/office/drawing/2014/main" val="20001"/>
                    </a:ext>
                  </a:extLst>
                </a:gridCol>
                <a:gridCol w="2477932">
                  <a:extLst>
                    <a:ext uri="{9D8B030D-6E8A-4147-A177-3AD203B41FA5}">
                      <a16:colId xmlns:a16="http://schemas.microsoft.com/office/drawing/2014/main" val="20002"/>
                    </a:ext>
                  </a:extLst>
                </a:gridCol>
                <a:gridCol w="1945044">
                  <a:extLst>
                    <a:ext uri="{9D8B030D-6E8A-4147-A177-3AD203B41FA5}">
                      <a16:colId xmlns:a16="http://schemas.microsoft.com/office/drawing/2014/main" val="20004"/>
                    </a:ext>
                  </a:extLst>
                </a:gridCol>
                <a:gridCol w="3526089">
                  <a:extLst>
                    <a:ext uri="{9D8B030D-6E8A-4147-A177-3AD203B41FA5}">
                      <a16:colId xmlns:a16="http://schemas.microsoft.com/office/drawing/2014/main" val="769710714"/>
                    </a:ext>
                  </a:extLst>
                </a:gridCol>
              </a:tblGrid>
              <a:tr h="263470">
                <a:tc>
                  <a:txBody>
                    <a:bodyPr/>
                    <a:lstStyle/>
                    <a:p>
                      <a:r>
                        <a:rPr lang="en-US" dirty="0"/>
                        <a:t>Roll No.</a:t>
                      </a:r>
                    </a:p>
                  </a:txBody>
                  <a:tcPr/>
                </a:tc>
                <a:tc>
                  <a:txBody>
                    <a:bodyPr/>
                    <a:lstStyle/>
                    <a:p>
                      <a:r>
                        <a:rPr lang="en-US" dirty="0"/>
                        <a:t>PRN</a:t>
                      </a:r>
                    </a:p>
                  </a:txBody>
                  <a:tcPr/>
                </a:tc>
                <a:tc>
                  <a:txBody>
                    <a:bodyPr/>
                    <a:lstStyle/>
                    <a:p>
                      <a:r>
                        <a:rPr lang="en-US" dirty="0"/>
                        <a:t>Name of  student</a:t>
                      </a:r>
                    </a:p>
                  </a:txBody>
                  <a:tcPr/>
                </a:tc>
                <a:tc>
                  <a:txBody>
                    <a:bodyPr/>
                    <a:lstStyle/>
                    <a:p>
                      <a:r>
                        <a:rPr lang="en-US" dirty="0"/>
                        <a:t>Contact</a:t>
                      </a:r>
                      <a:r>
                        <a:rPr lang="en-US" baseline="0" dirty="0"/>
                        <a:t> No.</a:t>
                      </a:r>
                      <a:endParaRPr lang="en-US" dirty="0"/>
                    </a:p>
                  </a:txBody>
                  <a:tcPr/>
                </a:tc>
                <a:tc>
                  <a:txBody>
                    <a:bodyPr/>
                    <a:lstStyle/>
                    <a:p>
                      <a:r>
                        <a:rPr lang="en-US" dirty="0"/>
                        <a:t>VIIT</a:t>
                      </a:r>
                      <a:r>
                        <a:rPr lang="en-US" baseline="0" dirty="0"/>
                        <a:t> email ID</a:t>
                      </a:r>
                      <a:endParaRPr lang="en-US" dirty="0"/>
                    </a:p>
                  </a:txBody>
                  <a:tcPr/>
                </a:tc>
                <a:extLst>
                  <a:ext uri="{0D108BD9-81ED-4DB2-BD59-A6C34878D82A}">
                    <a16:rowId xmlns:a16="http://schemas.microsoft.com/office/drawing/2014/main" val="10000"/>
                  </a:ext>
                </a:extLst>
              </a:tr>
              <a:tr h="787780">
                <a:tc>
                  <a:txBody>
                    <a:bodyPr/>
                    <a:lstStyle/>
                    <a:p>
                      <a:r>
                        <a:rPr lang="en-US" dirty="0"/>
                        <a:t>7049</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22010802</a:t>
                      </a:r>
                    </a:p>
                  </a:txBody>
                  <a:tcPr/>
                </a:tc>
                <a:tc>
                  <a:txBody>
                    <a:bodyPr/>
                    <a:lstStyle/>
                    <a:p>
                      <a:r>
                        <a:rPr lang="en-IN" dirty="0"/>
                        <a:t>Rudraprasad Vishwamitre</a:t>
                      </a:r>
                      <a:endParaRPr lang="en-US" dirty="0"/>
                    </a:p>
                  </a:txBody>
                  <a:tcPr/>
                </a:tc>
                <a:tc>
                  <a:txBody>
                    <a:bodyPr/>
                    <a:lstStyle/>
                    <a:p>
                      <a:r>
                        <a:rPr lang="en-US" dirty="0"/>
                        <a:t>7057275412</a:t>
                      </a:r>
                    </a:p>
                  </a:txBody>
                  <a:tcPr/>
                </a:tc>
                <a:tc>
                  <a:txBody>
                    <a:bodyPr/>
                    <a:lstStyle/>
                    <a:p>
                      <a:r>
                        <a:rPr lang="en-IN" dirty="0">
                          <a:hlinkClick r:id="rId3"/>
                        </a:rPr>
                        <a:t>rudraprasad.22010802@viit.ac.in</a:t>
                      </a:r>
                      <a:endParaRPr lang="en-US" dirty="0"/>
                    </a:p>
                  </a:txBody>
                  <a:tcPr/>
                </a:tc>
                <a:extLst>
                  <a:ext uri="{0D108BD9-81ED-4DB2-BD59-A6C34878D82A}">
                    <a16:rowId xmlns:a16="http://schemas.microsoft.com/office/drawing/2014/main" val="10001"/>
                  </a:ext>
                </a:extLst>
              </a:tr>
              <a:tr h="787780">
                <a:tc>
                  <a:txBody>
                    <a:bodyPr/>
                    <a:lstStyle/>
                    <a:p>
                      <a:r>
                        <a:rPr lang="en-IN"/>
                        <a:t>7050</a:t>
                      </a:r>
                      <a:endParaRPr lang="en-US"/>
                    </a:p>
                  </a:txBody>
                  <a:tcPr/>
                </a:tc>
                <a:tc>
                  <a:txBody>
                    <a:bodyPr/>
                    <a:lstStyle/>
                    <a:p>
                      <a:r>
                        <a:rPr lang="en-US"/>
                        <a:t>22010818</a:t>
                      </a:r>
                    </a:p>
                  </a:txBody>
                  <a:tcPr/>
                </a:tc>
                <a:tc>
                  <a:txBody>
                    <a:bodyPr/>
                    <a:lstStyle/>
                    <a:p>
                      <a:r>
                        <a:rPr lang="en-IN"/>
                        <a:t>Deep Jadhav</a:t>
                      </a:r>
                      <a:endParaRPr lang="en-US"/>
                    </a:p>
                  </a:txBody>
                  <a:tcPr/>
                </a:tc>
                <a:tc>
                  <a:txBody>
                    <a:bodyPr/>
                    <a:lstStyle/>
                    <a:p>
                      <a:r>
                        <a:rPr lang="en-US" dirty="0"/>
                        <a:t>8208124090</a:t>
                      </a:r>
                    </a:p>
                  </a:txBody>
                  <a:tcPr/>
                </a:tc>
                <a:tc>
                  <a:txBody>
                    <a:bodyPr/>
                    <a:lstStyle/>
                    <a:p>
                      <a:r>
                        <a:rPr lang="en-IN" dirty="0">
                          <a:hlinkClick r:id="rId4"/>
                        </a:rPr>
                        <a:t>deep.22010818@viit.ac.in</a:t>
                      </a:r>
                      <a:endParaRPr lang="en-US" dirty="0"/>
                    </a:p>
                  </a:txBody>
                  <a:tcPr/>
                </a:tc>
                <a:extLst>
                  <a:ext uri="{0D108BD9-81ED-4DB2-BD59-A6C34878D82A}">
                    <a16:rowId xmlns:a16="http://schemas.microsoft.com/office/drawing/2014/main" val="10002"/>
                  </a:ext>
                </a:extLst>
              </a:tr>
              <a:tr h="787780">
                <a:tc>
                  <a:txBody>
                    <a:bodyPr/>
                    <a:lstStyle/>
                    <a:p>
                      <a:r>
                        <a:rPr lang="en-IN"/>
                        <a:t>7062</a:t>
                      </a:r>
                      <a:endParaRPr lang="en-US"/>
                    </a:p>
                  </a:txBody>
                  <a:tcPr/>
                </a:tc>
                <a:tc>
                  <a:txBody>
                    <a:bodyPr/>
                    <a:lstStyle/>
                    <a:p>
                      <a:r>
                        <a:rPr lang="en-US"/>
                        <a:t>22011010</a:t>
                      </a:r>
                    </a:p>
                  </a:txBody>
                  <a:tcPr/>
                </a:tc>
                <a:tc>
                  <a:txBody>
                    <a:bodyPr/>
                    <a:lstStyle/>
                    <a:p>
                      <a:r>
                        <a:rPr lang="en-IN"/>
                        <a:t>Dhaval Bora</a:t>
                      </a:r>
                      <a:endParaRPr lang="en-US"/>
                    </a:p>
                  </a:txBody>
                  <a:tcPr/>
                </a:tc>
                <a:tc>
                  <a:txBody>
                    <a:bodyPr/>
                    <a:lstStyle/>
                    <a:p>
                      <a:r>
                        <a:rPr lang="en-US" dirty="0"/>
                        <a:t>9561755549</a:t>
                      </a:r>
                    </a:p>
                  </a:txBody>
                  <a:tcPr/>
                </a:tc>
                <a:tc>
                  <a:txBody>
                    <a:bodyPr/>
                    <a:lstStyle/>
                    <a:p>
                      <a:r>
                        <a:rPr lang="en-IN" dirty="0">
                          <a:hlinkClick r:id="rId5"/>
                        </a:rPr>
                        <a:t>dhaval.22011010@viit.ac.in</a:t>
                      </a:r>
                      <a:endParaRPr lang="en-US" dirty="0"/>
                    </a:p>
                  </a:txBody>
                  <a:tcPr/>
                </a:tc>
                <a:extLst>
                  <a:ext uri="{0D108BD9-81ED-4DB2-BD59-A6C34878D82A}">
                    <a16:rowId xmlns:a16="http://schemas.microsoft.com/office/drawing/2014/main" val="10003"/>
                  </a:ext>
                </a:extLst>
              </a:tr>
              <a:tr h="558011">
                <a:tc>
                  <a:txBody>
                    <a:bodyPr/>
                    <a:lstStyle/>
                    <a:p>
                      <a:r>
                        <a:rPr lang="en-IN"/>
                        <a:t>7064</a:t>
                      </a:r>
                      <a:endParaRPr lang="en-US"/>
                    </a:p>
                  </a:txBody>
                  <a:tcPr/>
                </a:tc>
                <a:tc>
                  <a:txBody>
                    <a:bodyPr/>
                    <a:lstStyle/>
                    <a:p>
                      <a:r>
                        <a:rPr lang="en-IN"/>
                        <a:t>22011042</a:t>
                      </a:r>
                      <a:endParaRPr lang="en-US"/>
                    </a:p>
                  </a:txBody>
                  <a:tcPr/>
                </a:tc>
                <a:tc>
                  <a:txBody>
                    <a:bodyPr/>
                    <a:lstStyle/>
                    <a:p>
                      <a:r>
                        <a:rPr lang="en-IN"/>
                        <a:t>Akshay Misal</a:t>
                      </a:r>
                      <a:endParaRPr lang="en-US"/>
                    </a:p>
                  </a:txBody>
                  <a:tcPr/>
                </a:tc>
                <a:tc>
                  <a:txBody>
                    <a:bodyPr/>
                    <a:lstStyle/>
                    <a:p>
                      <a:r>
                        <a:rPr lang="en-US" dirty="0"/>
                        <a:t>7744073260</a:t>
                      </a:r>
                    </a:p>
                  </a:txBody>
                  <a:tcPr/>
                </a:tc>
                <a:tc>
                  <a:txBody>
                    <a:bodyPr/>
                    <a:lstStyle/>
                    <a:p>
                      <a:r>
                        <a:rPr lang="en-IN" dirty="0">
                          <a:hlinkClick r:id="rId6"/>
                        </a:rPr>
                        <a:t>akshay.22011042@viit.ac.in</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917A-89E5-41D9-97E2-636C6CBFBB17}"/>
              </a:ext>
            </a:extLst>
          </p:cNvPr>
          <p:cNvSpPr>
            <a:spLocks noGrp="1"/>
          </p:cNvSpPr>
          <p:nvPr>
            <p:ph type="title"/>
          </p:nvPr>
        </p:nvSpPr>
        <p:spPr>
          <a:xfrm>
            <a:off x="838200" y="938583"/>
            <a:ext cx="10515600" cy="1314703"/>
          </a:xfrm>
        </p:spPr>
        <p:txBody>
          <a:bodyPr>
            <a:normAutofit fontScale="90000"/>
          </a:bodyPr>
          <a:lstStyle/>
          <a:p>
            <a:r>
              <a:rPr lang="en-US" sz="4400" b="1" u="sng" dirty="0"/>
              <a:t>Desorption of adsorbed hydrogen</a:t>
            </a:r>
            <a:br>
              <a:rPr lang="en-IN" sz="4400" b="1" u="sng" dirty="0"/>
            </a:br>
            <a:endParaRPr lang="en-IN" u="sng" dirty="0"/>
          </a:p>
        </p:txBody>
      </p:sp>
      <p:sp>
        <p:nvSpPr>
          <p:cNvPr id="3" name="Content Placeholder 2">
            <a:extLst>
              <a:ext uri="{FF2B5EF4-FFF2-40B4-BE49-F238E27FC236}">
                <a16:creationId xmlns:a16="http://schemas.microsoft.com/office/drawing/2014/main" id="{9AC767A5-7753-40F3-A677-0CC07B86D2AA}"/>
              </a:ext>
            </a:extLst>
          </p:cNvPr>
          <p:cNvSpPr>
            <a:spLocks noGrp="1"/>
          </p:cNvSpPr>
          <p:nvPr>
            <p:ph idx="1"/>
          </p:nvPr>
        </p:nvSpPr>
        <p:spPr>
          <a:xfrm>
            <a:off x="450978" y="2074473"/>
            <a:ext cx="4928118" cy="2709054"/>
          </a:xfrm>
        </p:spPr>
        <p:txBody>
          <a:bodyPr>
            <a:normAutofit lnSpcReduction="10000"/>
          </a:bodyPr>
          <a:lstStyle/>
          <a:p>
            <a:pPr>
              <a:lnSpc>
                <a:spcPct val="100000"/>
              </a:lnSpc>
            </a:pPr>
            <a:r>
              <a:rPr lang="en-US" sz="2000" i="0" dirty="0">
                <a:effectLst/>
                <a:latin typeface="Times-Bold"/>
              </a:rPr>
              <a:t>Desorption Data for Selected Carbons and Hydrides</a:t>
            </a:r>
            <a:r>
              <a:rPr lang="en-US" sz="2000" dirty="0"/>
              <a:t> is shown in </a:t>
            </a:r>
            <a:r>
              <a:rPr lang="en-US" sz="2000" dirty="0">
                <a:hlinkClick r:id="rId2" action="ppaction://hlinksldjump">
                  <a:extLst>
                    <a:ext uri="{A12FA001-AC4F-418D-AE19-62706E023703}">
                      <ahyp:hlinkClr xmlns:ahyp="http://schemas.microsoft.com/office/drawing/2018/hyperlinkcolor" val="tx"/>
                    </a:ext>
                  </a:extLst>
                </a:hlinkClick>
              </a:rPr>
              <a:t>Table 2 </a:t>
            </a:r>
            <a:endParaRPr lang="en-US" sz="2000" dirty="0"/>
          </a:p>
          <a:p>
            <a:pPr>
              <a:lnSpc>
                <a:spcPct val="100000"/>
              </a:lnSpc>
            </a:pPr>
            <a:r>
              <a:rPr lang="en-US" sz="2000" b="0" i="0" dirty="0">
                <a:effectLst/>
                <a:latin typeface="Times-Roman"/>
              </a:rPr>
              <a:t>There is a difference in the amount of hydrogen adsorbed and desorbed at room temperature from the graphite nanofibers</a:t>
            </a:r>
          </a:p>
          <a:p>
            <a:pPr>
              <a:lnSpc>
                <a:spcPct val="100000"/>
              </a:lnSpc>
            </a:pPr>
            <a:r>
              <a:rPr lang="en-US" sz="2000" b="0" i="0" dirty="0">
                <a:effectLst/>
                <a:latin typeface="Times-Roman"/>
              </a:rPr>
              <a:t>This observation suggests the possible existence of chemisorbed hydrogen</a:t>
            </a:r>
            <a:r>
              <a:rPr lang="en-US" sz="2000" dirty="0"/>
              <a:t> </a:t>
            </a:r>
            <a:br>
              <a:rPr lang="en-US" dirty="0"/>
            </a:br>
            <a:endParaRPr lang="en-IN" dirty="0"/>
          </a:p>
        </p:txBody>
      </p:sp>
      <p:pic>
        <p:nvPicPr>
          <p:cNvPr id="6" name="Picture 5">
            <a:extLst>
              <a:ext uri="{FF2B5EF4-FFF2-40B4-BE49-F238E27FC236}">
                <a16:creationId xmlns:a16="http://schemas.microsoft.com/office/drawing/2014/main" id="{84052554-12A5-41DC-B1ED-6D52D661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022" y="2010154"/>
            <a:ext cx="6096000" cy="3587813"/>
          </a:xfrm>
          <a:prstGeom prst="rect">
            <a:avLst/>
          </a:prstGeom>
          <a:ln>
            <a:solidFill>
              <a:schemeClr val="tx1"/>
            </a:solidFill>
          </a:ln>
        </p:spPr>
      </p:pic>
      <p:sp>
        <p:nvSpPr>
          <p:cNvPr id="19" name="TextBox 18">
            <a:extLst>
              <a:ext uri="{FF2B5EF4-FFF2-40B4-BE49-F238E27FC236}">
                <a16:creationId xmlns:a16="http://schemas.microsoft.com/office/drawing/2014/main" id="{BC669881-9FC5-4DCF-B536-C507C398AE2E}"/>
              </a:ext>
            </a:extLst>
          </p:cNvPr>
          <p:cNvSpPr txBox="1"/>
          <p:nvPr/>
        </p:nvSpPr>
        <p:spPr>
          <a:xfrm>
            <a:off x="5952930" y="5629313"/>
            <a:ext cx="5987143" cy="923330"/>
          </a:xfrm>
          <a:prstGeom prst="rect">
            <a:avLst/>
          </a:prstGeom>
          <a:noFill/>
        </p:spPr>
        <p:txBody>
          <a:bodyPr wrap="square" rtlCol="0">
            <a:spAutoFit/>
          </a:bodyPr>
          <a:lstStyle/>
          <a:p>
            <a:r>
              <a:rPr lang="en-US" sz="1800" b="1" dirty="0"/>
              <a:t>Table 2 :- </a:t>
            </a:r>
            <a:r>
              <a:rPr lang="en-US" sz="1800" b="1" i="0" dirty="0">
                <a:effectLst/>
                <a:latin typeface="Times-Bold"/>
              </a:rPr>
              <a:t>Desorption Data for Selected Carbons and Hydrides</a:t>
            </a:r>
            <a:r>
              <a:rPr lang="en-US" b="1" dirty="0"/>
              <a:t> </a:t>
            </a:r>
            <a:br>
              <a:rPr lang="en-US" dirty="0"/>
            </a:br>
            <a:endParaRPr lang="en-IN" dirty="0"/>
          </a:p>
        </p:txBody>
      </p:sp>
      <p:cxnSp>
        <p:nvCxnSpPr>
          <p:cNvPr id="7" name="Straight Connector 6">
            <a:extLst>
              <a:ext uri="{FF2B5EF4-FFF2-40B4-BE49-F238E27FC236}">
                <a16:creationId xmlns:a16="http://schemas.microsoft.com/office/drawing/2014/main" id="{BB2A10B1-905A-4CAD-A1A5-1F0DA68580D7}"/>
              </a:ext>
            </a:extLst>
          </p:cNvPr>
          <p:cNvCxnSpPr/>
          <p:nvPr/>
        </p:nvCxnSpPr>
        <p:spPr>
          <a:xfrm>
            <a:off x="7567127" y="2074473"/>
            <a:ext cx="0" cy="3523494"/>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D6CB285-3E51-4677-81C7-1B445CA0BABF}"/>
              </a:ext>
            </a:extLst>
          </p:cNvPr>
          <p:cNvCxnSpPr/>
          <p:nvPr/>
        </p:nvCxnSpPr>
        <p:spPr>
          <a:xfrm>
            <a:off x="9227976" y="2074473"/>
            <a:ext cx="0" cy="352349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7206848-9160-4589-9DD3-AAB503B8DFCC}"/>
              </a:ext>
            </a:extLst>
          </p:cNvPr>
          <p:cNvCxnSpPr/>
          <p:nvPr/>
        </p:nvCxnSpPr>
        <p:spPr>
          <a:xfrm>
            <a:off x="10459616" y="2074473"/>
            <a:ext cx="0" cy="352349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4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12D8EE15-1123-4EE5-A827-A9C550919D49}"/>
              </a:ext>
            </a:extLst>
          </p:cNvPr>
          <p:cNvPicPr>
            <a:picLocks noChangeAspect="1"/>
          </p:cNvPicPr>
          <p:nvPr/>
        </p:nvPicPr>
        <p:blipFill>
          <a:blip r:embed="rId3"/>
          <a:stretch>
            <a:fillRect/>
          </a:stretch>
        </p:blipFill>
        <p:spPr>
          <a:xfrm>
            <a:off x="3338804" y="1216889"/>
            <a:ext cx="8649478" cy="5397641"/>
          </a:xfrm>
          <a:prstGeom prst="rect">
            <a:avLst/>
          </a:prstGeom>
          <a:solidFill>
            <a:schemeClr val="accent2"/>
          </a:solidFill>
          <a:ln>
            <a:solidFill>
              <a:schemeClr val="tx1"/>
            </a:solidFill>
          </a:ln>
        </p:spPr>
      </p:pic>
      <p:sp>
        <p:nvSpPr>
          <p:cNvPr id="5" name="Title 4">
            <a:extLst>
              <a:ext uri="{FF2B5EF4-FFF2-40B4-BE49-F238E27FC236}">
                <a16:creationId xmlns:a16="http://schemas.microsoft.com/office/drawing/2014/main" id="{8E141C1B-757E-4A38-9A61-AB1037E232C7}"/>
              </a:ext>
            </a:extLst>
          </p:cNvPr>
          <p:cNvSpPr>
            <a:spLocks noGrp="1"/>
          </p:cNvSpPr>
          <p:nvPr>
            <p:ph type="title"/>
          </p:nvPr>
        </p:nvSpPr>
        <p:spPr>
          <a:xfrm>
            <a:off x="1" y="0"/>
            <a:ext cx="12192000" cy="1216890"/>
          </a:xfrm>
        </p:spPr>
        <p:txBody>
          <a:bodyPr>
            <a:normAutofit/>
          </a:bodyPr>
          <a:lstStyle/>
          <a:p>
            <a:r>
              <a:rPr lang="en-US" sz="4000" b="1" u="sng" dirty="0"/>
              <a:t>H2 adsorption study under flow (dynamic) conditions</a:t>
            </a:r>
            <a:r>
              <a:rPr lang="en-US" sz="4000" b="1" dirty="0"/>
              <a:t>:</a:t>
            </a:r>
            <a:endParaRPr lang="en-IN" dirty="0"/>
          </a:p>
        </p:txBody>
      </p:sp>
      <p:sp>
        <p:nvSpPr>
          <p:cNvPr id="3" name="Subtitle 2">
            <a:extLst>
              <a:ext uri="{FF2B5EF4-FFF2-40B4-BE49-F238E27FC236}">
                <a16:creationId xmlns:a16="http://schemas.microsoft.com/office/drawing/2014/main" id="{9E848444-4E5A-4FDB-88DD-0E0341E5B758}"/>
              </a:ext>
            </a:extLst>
          </p:cNvPr>
          <p:cNvSpPr>
            <a:spLocks noGrp="1"/>
          </p:cNvSpPr>
          <p:nvPr>
            <p:ph idx="1"/>
          </p:nvPr>
        </p:nvSpPr>
        <p:spPr>
          <a:xfrm>
            <a:off x="454089" y="1690688"/>
            <a:ext cx="2884715" cy="4667250"/>
          </a:xfrm>
        </p:spPr>
        <p:txBody>
          <a:bodyPr>
            <a:normAutofit/>
          </a:bodyPr>
          <a:lstStyle/>
          <a:p>
            <a:pPr marL="0" indent="0" algn="l">
              <a:buNone/>
            </a:pPr>
            <a:r>
              <a:rPr lang="en-US" sz="1800" dirty="0"/>
              <a:t>Fig. shows a schematic representation of the experimental setup used for the H2 adsorption study under dynamic (flow)</a:t>
            </a:r>
            <a:r>
              <a:rPr lang="en-IN" sz="1800" dirty="0"/>
              <a:t>conditions</a:t>
            </a:r>
            <a:endParaRPr lang="en-IN" sz="2000" dirty="0"/>
          </a:p>
        </p:txBody>
      </p:sp>
    </p:spTree>
    <p:extLst>
      <p:ext uri="{BB962C8B-B14F-4D97-AF65-F5344CB8AC3E}">
        <p14:creationId xmlns:p14="http://schemas.microsoft.com/office/powerpoint/2010/main" val="895664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6E3BC2-E868-4583-A28C-5AA7A3FE6A79}"/>
              </a:ext>
            </a:extLst>
          </p:cNvPr>
          <p:cNvSpPr>
            <a:spLocks noGrp="1"/>
          </p:cNvSpPr>
          <p:nvPr>
            <p:ph type="title"/>
          </p:nvPr>
        </p:nvSpPr>
        <p:spPr>
          <a:xfrm>
            <a:off x="506746" y="215218"/>
            <a:ext cx="10515600" cy="1325563"/>
          </a:xfrm>
        </p:spPr>
        <p:txBody>
          <a:bodyPr>
            <a:normAutofit/>
          </a:bodyPr>
          <a:lstStyle/>
          <a:p>
            <a:r>
              <a:rPr lang="en-IN" b="1" u="sng" dirty="0"/>
              <a:t>Results and discussion</a:t>
            </a:r>
            <a:br>
              <a:rPr lang="en-IN" dirty="0"/>
            </a:br>
            <a:endParaRPr lang="en-IN" dirty="0"/>
          </a:p>
        </p:txBody>
      </p:sp>
      <p:sp>
        <p:nvSpPr>
          <p:cNvPr id="3" name="Subtitle 2">
            <a:extLst>
              <a:ext uri="{FF2B5EF4-FFF2-40B4-BE49-F238E27FC236}">
                <a16:creationId xmlns:a16="http://schemas.microsoft.com/office/drawing/2014/main" id="{45E06CD2-E0A1-43B9-A0A4-9159C0694797}"/>
              </a:ext>
            </a:extLst>
          </p:cNvPr>
          <p:cNvSpPr>
            <a:spLocks noGrp="1"/>
          </p:cNvSpPr>
          <p:nvPr>
            <p:ph idx="1"/>
          </p:nvPr>
        </p:nvSpPr>
        <p:spPr>
          <a:xfrm>
            <a:off x="506746" y="1045029"/>
            <a:ext cx="5987360" cy="939400"/>
          </a:xfrm>
        </p:spPr>
        <p:txBody>
          <a:bodyPr/>
          <a:lstStyle/>
          <a:p>
            <a:pPr marL="342900" indent="-342900" algn="l">
              <a:buFont typeface="Arial" panose="020B0604020202020204" pitchFamily="34" charset="0"/>
              <a:buChar char="•"/>
            </a:pPr>
            <a:r>
              <a:rPr lang="en-IN" sz="2000" dirty="0"/>
              <a:t>Ni loading in Ni-ACF</a:t>
            </a:r>
          </a:p>
          <a:p>
            <a:pPr marL="342900" indent="-342900" algn="l">
              <a:buFont typeface="Arial" panose="020B0604020202020204" pitchFamily="34" charset="0"/>
              <a:buChar char="•"/>
            </a:pPr>
            <a:r>
              <a:rPr lang="en-US" sz="2000" dirty="0"/>
              <a:t>Surface morphology and EDX analysis</a:t>
            </a:r>
            <a:endParaRPr lang="en-IN" sz="2000" dirty="0"/>
          </a:p>
        </p:txBody>
      </p:sp>
      <p:pic>
        <p:nvPicPr>
          <p:cNvPr id="4" name="Picture 3">
            <a:hlinkClick r:id="rId2"/>
            <a:extLst>
              <a:ext uri="{FF2B5EF4-FFF2-40B4-BE49-F238E27FC236}">
                <a16:creationId xmlns:a16="http://schemas.microsoft.com/office/drawing/2014/main" id="{FF9B607B-19A6-4C55-90BE-8C88C7FD4037}"/>
              </a:ext>
            </a:extLst>
          </p:cNvPr>
          <p:cNvPicPr>
            <a:picLocks noChangeAspect="1"/>
          </p:cNvPicPr>
          <p:nvPr/>
        </p:nvPicPr>
        <p:blipFill>
          <a:blip r:embed="rId3"/>
          <a:stretch>
            <a:fillRect/>
          </a:stretch>
        </p:blipFill>
        <p:spPr>
          <a:xfrm>
            <a:off x="6738238" y="1045029"/>
            <a:ext cx="4947016" cy="5044935"/>
          </a:xfrm>
          <a:prstGeom prst="rect">
            <a:avLst/>
          </a:prstGeom>
        </p:spPr>
      </p:pic>
      <p:sp>
        <p:nvSpPr>
          <p:cNvPr id="5" name="TextBox 4">
            <a:extLst>
              <a:ext uri="{FF2B5EF4-FFF2-40B4-BE49-F238E27FC236}">
                <a16:creationId xmlns:a16="http://schemas.microsoft.com/office/drawing/2014/main" id="{0903790C-205D-4472-A9CE-386DF061C0B9}"/>
              </a:ext>
            </a:extLst>
          </p:cNvPr>
          <p:cNvSpPr txBox="1"/>
          <p:nvPr/>
        </p:nvSpPr>
        <p:spPr>
          <a:xfrm>
            <a:off x="6859536" y="6071187"/>
            <a:ext cx="5497540" cy="769441"/>
          </a:xfrm>
          <a:prstGeom prst="rect">
            <a:avLst/>
          </a:prstGeom>
          <a:noFill/>
        </p:spPr>
        <p:txBody>
          <a:bodyPr wrap="square" rtlCol="0">
            <a:spAutoFit/>
          </a:bodyPr>
          <a:lstStyle/>
          <a:p>
            <a:r>
              <a:rPr lang="en-IN" sz="1400" dirty="0"/>
              <a:t>SEM images of</a:t>
            </a:r>
          </a:p>
          <a:p>
            <a:r>
              <a:rPr lang="en-IN" sz="1400" dirty="0"/>
              <a:t>    (a, a') ACF, (b, b') Ni-ACF, (c, c') Ni-ACF/CNF, </a:t>
            </a:r>
          </a:p>
          <a:p>
            <a:r>
              <a:rPr lang="en-IN" sz="1400" dirty="0"/>
              <a:t>    (d, d') Ni-ACF/CNF-m and (e, e') ACF/CNF</a:t>
            </a:r>
            <a:r>
              <a:rPr lang="en-IN" sz="1600" dirty="0"/>
              <a:t>.</a:t>
            </a:r>
          </a:p>
        </p:txBody>
      </p:sp>
      <p:pic>
        <p:nvPicPr>
          <p:cNvPr id="2" name="Picture 1">
            <a:hlinkClick r:id="rId2"/>
            <a:extLst>
              <a:ext uri="{FF2B5EF4-FFF2-40B4-BE49-F238E27FC236}">
                <a16:creationId xmlns:a16="http://schemas.microsoft.com/office/drawing/2014/main" id="{D625517E-E64D-4DD2-BB91-EA9CDCD0D387}"/>
              </a:ext>
            </a:extLst>
          </p:cNvPr>
          <p:cNvPicPr>
            <a:picLocks noChangeAspect="1"/>
          </p:cNvPicPr>
          <p:nvPr/>
        </p:nvPicPr>
        <p:blipFill>
          <a:blip r:embed="rId4"/>
          <a:stretch>
            <a:fillRect/>
          </a:stretch>
        </p:blipFill>
        <p:spPr>
          <a:xfrm>
            <a:off x="753971" y="2200521"/>
            <a:ext cx="5497539" cy="3870666"/>
          </a:xfrm>
          <a:prstGeom prst="rect">
            <a:avLst/>
          </a:prstGeom>
        </p:spPr>
      </p:pic>
      <p:sp>
        <p:nvSpPr>
          <p:cNvPr id="7" name="TextBox 6">
            <a:extLst>
              <a:ext uri="{FF2B5EF4-FFF2-40B4-BE49-F238E27FC236}">
                <a16:creationId xmlns:a16="http://schemas.microsoft.com/office/drawing/2014/main" id="{8168C3CA-8DF7-4D42-B8D9-EDFCD1CECBA5}"/>
              </a:ext>
            </a:extLst>
          </p:cNvPr>
          <p:cNvSpPr txBox="1"/>
          <p:nvPr/>
        </p:nvSpPr>
        <p:spPr>
          <a:xfrm>
            <a:off x="877077" y="6165638"/>
            <a:ext cx="3858749" cy="523220"/>
          </a:xfrm>
          <a:prstGeom prst="rect">
            <a:avLst/>
          </a:prstGeom>
          <a:noFill/>
        </p:spPr>
        <p:txBody>
          <a:bodyPr wrap="none" rtlCol="0">
            <a:spAutoFit/>
          </a:bodyPr>
          <a:lstStyle/>
          <a:p>
            <a:pPr marL="342900" indent="-342900">
              <a:buAutoNum type="alphaUcParenBoth"/>
            </a:pPr>
            <a:r>
              <a:rPr lang="en-IN" sz="1400" dirty="0"/>
              <a:t>area-EDX element mapping and </a:t>
            </a:r>
          </a:p>
          <a:p>
            <a:pPr marL="342900" indent="-342900">
              <a:buAutoNum type="alphaUcParenBoth"/>
            </a:pPr>
            <a:r>
              <a:rPr lang="en-IN" sz="1400" dirty="0"/>
              <a:t> point – EDX of NI –ACF/CNF-m sample</a:t>
            </a:r>
          </a:p>
        </p:txBody>
      </p:sp>
    </p:spTree>
    <p:extLst>
      <p:ext uri="{BB962C8B-B14F-4D97-AF65-F5344CB8AC3E}">
        <p14:creationId xmlns:p14="http://schemas.microsoft.com/office/powerpoint/2010/main" val="391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3"/>
          <p:cNvSpPr>
            <a:spLocks noGrp="1"/>
          </p:cNvSpPr>
          <p:nvPr>
            <p:ph type="title"/>
          </p:nvPr>
        </p:nvSpPr>
        <p:spPr/>
        <p:txBody>
          <a:bodyPr>
            <a:normAutofit/>
          </a:bodyPr>
          <a:lstStyle/>
          <a:p>
            <a:r>
              <a:rPr lang="en-US" b="1" u="sng" dirty="0"/>
              <a:t>Conclusions</a:t>
            </a:r>
          </a:p>
        </p:txBody>
      </p:sp>
      <p:sp>
        <p:nvSpPr>
          <p:cNvPr id="1048608" name="Text Placeholder 4"/>
          <p:cNvSpPr>
            <a:spLocks noGrp="1"/>
          </p:cNvSpPr>
          <p:nvPr>
            <p:ph idx="1"/>
          </p:nvPr>
        </p:nvSpPr>
        <p:spPr/>
        <p:txBody>
          <a:bodyPr>
            <a:normAutofit fontScale="70000" lnSpcReduction="20000"/>
          </a:bodyPr>
          <a:lstStyle/>
          <a:p>
            <a:pPr>
              <a:lnSpc>
                <a:spcPct val="120000"/>
              </a:lnSpc>
              <a:buFont typeface="Wingdings" panose="05000000000000000000" pitchFamily="2" charset="2"/>
              <a:buChar char="§"/>
            </a:pPr>
            <a:r>
              <a:rPr lang="en-US" sz="2000" dirty="0"/>
              <a:t>The ACF- and ACF/CNF-based adsorbents were prepared as an efficient H2-storage material. </a:t>
            </a:r>
          </a:p>
          <a:p>
            <a:pPr>
              <a:lnSpc>
                <a:spcPct val="120000"/>
              </a:lnSpc>
              <a:buFont typeface="Wingdings" panose="05000000000000000000" pitchFamily="2" charset="2"/>
              <a:buChar char="§"/>
            </a:pPr>
            <a:r>
              <a:rPr lang="en-US" sz="2000" dirty="0"/>
              <a:t>The significance of the SBET or microporosity, graphitic CNFs and the inclusion of Ni in the material were experimentally demonstrated for different adsorption temperatures. </a:t>
            </a:r>
          </a:p>
          <a:p>
            <a:pPr>
              <a:lnSpc>
                <a:spcPct val="120000"/>
              </a:lnSpc>
              <a:buFont typeface="Wingdings" panose="05000000000000000000" pitchFamily="2" charset="2"/>
              <a:buChar char="§"/>
            </a:pPr>
            <a:r>
              <a:rPr lang="en-US" sz="2000" dirty="0"/>
              <a:t>The ACF substrate, which contained the highest SBET, showed the highest capacity (3.40% (w/w) at 20 bar) at 77 K, indicating that the BET surface area or the microporosity of the adsorbent controlled H2-adsorption at cryogenic temperature. The steam modification of the Ni- ACF/CNF samples increased the BET surface area and microporosity content, which were decreased in the post-CNF grown samples, but retained the graphitic texture of the material. The adsorption capacity of such adsorbent (Ni- ACF/CNF-m) was highest at elevated temperatures and 50 bar (0.56% (w/w) at 273 K and 0.75% (w/w) at 298 K), attributed to the synergistic effects of the metal, CNF and large SBET of the material.</a:t>
            </a:r>
          </a:p>
          <a:p>
            <a:pPr>
              <a:lnSpc>
                <a:spcPct val="120000"/>
              </a:lnSpc>
              <a:buFont typeface="Wingdings" panose="05000000000000000000" pitchFamily="2" charset="2"/>
              <a:buChar char="§"/>
            </a:pPr>
            <a:r>
              <a:rPr lang="en-US" sz="2000" dirty="0"/>
              <a:t> Also, the prepared adsorbents were effectively used as the packed bed materials for the adsorption of H2 under flow conditions. </a:t>
            </a:r>
          </a:p>
          <a:p>
            <a:pPr>
              <a:lnSpc>
                <a:spcPct val="120000"/>
              </a:lnSpc>
              <a:buFont typeface="Wingdings" panose="05000000000000000000" pitchFamily="2" charset="2"/>
              <a:buChar char="§"/>
            </a:pPr>
            <a:r>
              <a:rPr lang="en-US" sz="2000" dirty="0"/>
              <a:t>This study has shown that the textural properties of the material, including its metal content and graphitic characteristics must be considered while selecting a suitable adsorbent as the H2 storage material</a:t>
            </a:r>
          </a:p>
          <a:p>
            <a:pPr marL="120015" indent="0">
              <a:buNone/>
            </a:pPr>
            <a:endParaRPr lang="en-US" sz="800" dirty="0"/>
          </a:p>
        </p:txBody>
      </p:sp>
    </p:spTree>
    <p:extLst>
      <p:ext uri="{BB962C8B-B14F-4D97-AF65-F5344CB8AC3E}">
        <p14:creationId xmlns:p14="http://schemas.microsoft.com/office/powerpoint/2010/main" val="398642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A015-6FCE-4A64-9DBE-E8125302882A}"/>
              </a:ext>
            </a:extLst>
          </p:cNvPr>
          <p:cNvSpPr>
            <a:spLocks noGrp="1"/>
          </p:cNvSpPr>
          <p:nvPr>
            <p:ph type="title"/>
          </p:nvPr>
        </p:nvSpPr>
        <p:spPr>
          <a:xfrm>
            <a:off x="825759" y="561067"/>
            <a:ext cx="11366241" cy="1325563"/>
          </a:xfrm>
        </p:spPr>
        <p:txBody>
          <a:bodyPr>
            <a:normAutofit/>
          </a:bodyPr>
          <a:lstStyle/>
          <a:p>
            <a:r>
              <a:rPr lang="en-IN" sz="4000" b="1" u="sng" dirty="0"/>
              <a:t>CHALLENGES IN USING HYDROGEN STORAGE </a:t>
            </a:r>
            <a:r>
              <a:rPr lang="en-IN" dirty="0"/>
              <a:t>:</a:t>
            </a:r>
          </a:p>
        </p:txBody>
      </p:sp>
      <p:sp>
        <p:nvSpPr>
          <p:cNvPr id="3" name="Content Placeholder 2">
            <a:extLst>
              <a:ext uri="{FF2B5EF4-FFF2-40B4-BE49-F238E27FC236}">
                <a16:creationId xmlns:a16="http://schemas.microsoft.com/office/drawing/2014/main" id="{B2CB5E05-95D2-4C01-8D0B-6589FA76292C}"/>
              </a:ext>
            </a:extLst>
          </p:cNvPr>
          <p:cNvSpPr>
            <a:spLocks noGrp="1"/>
          </p:cNvSpPr>
          <p:nvPr>
            <p:ph idx="1"/>
          </p:nvPr>
        </p:nvSpPr>
        <p:spPr>
          <a:xfrm>
            <a:off x="679580" y="2068221"/>
            <a:ext cx="10515600" cy="4351338"/>
          </a:xfrm>
        </p:spPr>
        <p:txBody>
          <a:bodyPr/>
          <a:lstStyle/>
          <a:p>
            <a:pPr>
              <a:buFont typeface="Wingdings" panose="05000000000000000000" pitchFamily="2" charset="2"/>
              <a:buChar char="Ø"/>
            </a:pPr>
            <a:r>
              <a:rPr lang="en-IN" dirty="0"/>
              <a:t> Efficiency </a:t>
            </a:r>
          </a:p>
          <a:p>
            <a:pPr>
              <a:buFont typeface="Wingdings" panose="05000000000000000000" pitchFamily="2" charset="2"/>
              <a:buChar char="Ø"/>
            </a:pPr>
            <a:r>
              <a:rPr lang="en-IN" dirty="0"/>
              <a:t> Size</a:t>
            </a:r>
          </a:p>
          <a:p>
            <a:pPr>
              <a:buFont typeface="Wingdings" panose="05000000000000000000" pitchFamily="2" charset="2"/>
              <a:buChar char="Ø"/>
            </a:pPr>
            <a:r>
              <a:rPr lang="en-IN" dirty="0"/>
              <a:t> Safe storage </a:t>
            </a:r>
          </a:p>
          <a:p>
            <a:pPr>
              <a:buFont typeface="Wingdings" panose="05000000000000000000" pitchFamily="2" charset="2"/>
              <a:buChar char="Ø"/>
            </a:pPr>
            <a:r>
              <a:rPr lang="en-IN" dirty="0"/>
              <a:t> Cost for operation and Durability</a:t>
            </a:r>
          </a:p>
          <a:p>
            <a:pPr marL="0" indent="0">
              <a:buNone/>
            </a:pPr>
            <a:r>
              <a:rPr lang="en-IN" dirty="0"/>
              <a:t> </a:t>
            </a:r>
          </a:p>
          <a:p>
            <a:endParaRPr lang="en-IN" dirty="0"/>
          </a:p>
        </p:txBody>
      </p:sp>
    </p:spTree>
    <p:extLst>
      <p:ext uri="{BB962C8B-B14F-4D97-AF65-F5344CB8AC3E}">
        <p14:creationId xmlns:p14="http://schemas.microsoft.com/office/powerpoint/2010/main" val="1547203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Future scope</a:t>
            </a:r>
            <a:endParaRPr lang="en-IN" b="1" u="sng" dirty="0"/>
          </a:p>
        </p:txBody>
      </p:sp>
      <p:sp>
        <p:nvSpPr>
          <p:cNvPr id="3" name="Text Placeholder 2">
            <a:extLst>
              <a:ext uri="{FF2B5EF4-FFF2-40B4-BE49-F238E27FC236}">
                <a16:creationId xmlns:a16="http://schemas.microsoft.com/office/drawing/2014/main" id="{A3BF98DE-39F6-49E0-9247-EC1D96FAACB2}"/>
              </a:ext>
            </a:extLst>
          </p:cNvPr>
          <p:cNvSpPr>
            <a:spLocks noGrp="1"/>
          </p:cNvSpPr>
          <p:nvPr>
            <p:ph idx="1"/>
          </p:nvPr>
        </p:nvSpPr>
        <p:spPr>
          <a:xfrm>
            <a:off x="454867" y="1621344"/>
            <a:ext cx="11282265" cy="4771118"/>
          </a:xfrm>
        </p:spPr>
        <p:txBody>
          <a:bodyPr>
            <a:normAutofit fontScale="92500" lnSpcReduction="10000"/>
          </a:bodyPr>
          <a:lstStyle/>
          <a:p>
            <a:r>
              <a:rPr lang="en-US" sz="1800" dirty="0"/>
              <a:t>Along with the continuous research on developing novel concepts and technologies with renewable energy application, in the past decades there have been numerous attempts to develop nanomaterials to achieve applicable renewable energy conversion and utilization. </a:t>
            </a:r>
          </a:p>
          <a:p>
            <a:r>
              <a:rPr lang="en-US" sz="1800" dirty="0"/>
              <a:t>The concepts of nanomaterial design for high efficiency photocatalytic/photoelectrochemical solar hydrogen conversion, high capacity hydrogen storage, and effective electricity generation from fuel cells.</a:t>
            </a:r>
          </a:p>
          <a:p>
            <a:r>
              <a:rPr lang="en-US" sz="1800" dirty="0"/>
              <a:t>Although there are still many challenges ahead in                                                                                          these areas, the review article presented here                                                                                 demonstrates that nanomaterial design is important for                                                                                                                                                                       future research into these selected technologies for                                                                         renewable energy. </a:t>
            </a:r>
          </a:p>
          <a:p>
            <a:r>
              <a:rPr lang="en-US" sz="1800" dirty="0"/>
              <a:t>It is anticipated that new strategies and advanced                                                                              functional nanomaterials will continue to emerge due                                                                                                                                                                                to the active research and development of the                                                                                       hydrogen storage, which would contribute significantly                                                                                                                                      to a successful implementation of the hydrogen                                                                                    economy vision.</a:t>
            </a:r>
            <a:endParaRPr lang="en-IN" sz="1800" dirty="0"/>
          </a:p>
        </p:txBody>
      </p:sp>
      <p:pic>
        <p:nvPicPr>
          <p:cNvPr id="4" name="Picture 3">
            <a:extLst>
              <a:ext uri="{FF2B5EF4-FFF2-40B4-BE49-F238E27FC236}">
                <a16:creationId xmlns:a16="http://schemas.microsoft.com/office/drawing/2014/main" id="{72998BBD-5CAE-4049-8017-AFCB45BC3C2C}"/>
              </a:ext>
            </a:extLst>
          </p:cNvPr>
          <p:cNvPicPr>
            <a:picLocks noChangeAspect="1"/>
          </p:cNvPicPr>
          <p:nvPr/>
        </p:nvPicPr>
        <p:blipFill>
          <a:blip r:embed="rId2"/>
          <a:stretch>
            <a:fillRect/>
          </a:stretch>
        </p:blipFill>
        <p:spPr>
          <a:xfrm>
            <a:off x="7013246" y="3366282"/>
            <a:ext cx="4568404" cy="3009900"/>
          </a:xfrm>
          <a:prstGeom prst="rect">
            <a:avLst/>
          </a:prstGeom>
        </p:spPr>
      </p:pic>
    </p:spTree>
    <p:extLst>
      <p:ext uri="{BB962C8B-B14F-4D97-AF65-F5344CB8AC3E}">
        <p14:creationId xmlns:p14="http://schemas.microsoft.com/office/powerpoint/2010/main" val="108852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E2C1-E20F-4F71-B6E6-13D854FB928B}"/>
              </a:ext>
            </a:extLst>
          </p:cNvPr>
          <p:cNvSpPr>
            <a:spLocks noGrp="1"/>
          </p:cNvSpPr>
          <p:nvPr>
            <p:ph type="title"/>
          </p:nvPr>
        </p:nvSpPr>
        <p:spPr/>
        <p:txBody>
          <a:bodyPr/>
          <a:lstStyle/>
          <a:p>
            <a:pPr algn="l"/>
            <a:r>
              <a:rPr lang="en-US" b="1" u="sng" dirty="0"/>
              <a:t>REFRENCES</a:t>
            </a:r>
            <a:endParaRPr lang="en-IN" b="1" u="sng" dirty="0"/>
          </a:p>
        </p:txBody>
      </p:sp>
      <p:sp>
        <p:nvSpPr>
          <p:cNvPr id="3" name="Subtitle 2">
            <a:extLst>
              <a:ext uri="{FF2B5EF4-FFF2-40B4-BE49-F238E27FC236}">
                <a16:creationId xmlns:a16="http://schemas.microsoft.com/office/drawing/2014/main" id="{5D4EB05C-4795-40C6-AE9F-763B9717432C}"/>
              </a:ext>
            </a:extLst>
          </p:cNvPr>
          <p:cNvSpPr>
            <a:spLocks noGrp="1"/>
          </p:cNvSpPr>
          <p:nvPr>
            <p:ph idx="1"/>
          </p:nvPr>
        </p:nvSpPr>
        <p:spPr/>
        <p:txBody>
          <a:bodyPr/>
          <a:lstStyle/>
          <a:p>
            <a:pPr marL="457200" indent="-457200" algn="l">
              <a:buFont typeface="+mj-lt"/>
              <a:buAutoNum type="arabicPeriod"/>
            </a:pPr>
            <a:r>
              <a:rPr lang="en-IN" dirty="0">
                <a:hlinkClick r:id="rId2"/>
              </a:rPr>
              <a:t>Hydrogen storage in carbon materials—A review</a:t>
            </a:r>
            <a:endParaRPr lang="en-IN" dirty="0"/>
          </a:p>
          <a:p>
            <a:pPr marL="457200" indent="-457200" algn="l">
              <a:buFont typeface="+mj-lt"/>
              <a:buAutoNum type="arabicPeriod"/>
            </a:pPr>
            <a:r>
              <a:rPr lang="de-DE" dirty="0">
                <a:hlinkClick r:id="rId3"/>
              </a:rPr>
              <a:t>Hydrogen Storage in Carbon Nanofibers</a:t>
            </a:r>
            <a:endParaRPr lang="en-IN" dirty="0"/>
          </a:p>
          <a:p>
            <a:pPr marL="457200" indent="-457200" algn="l">
              <a:buFont typeface="+mj-lt"/>
              <a:buAutoNum type="arabicPeriod"/>
            </a:pPr>
            <a:r>
              <a:rPr lang="en-IN" dirty="0">
                <a:hlinkClick r:id="rId4"/>
              </a:rPr>
              <a:t>Nickel nanoparticle-doped and steam-modified </a:t>
            </a:r>
            <a:r>
              <a:rPr lang="en-US" dirty="0">
                <a:hlinkClick r:id="rId4"/>
              </a:rPr>
              <a:t>multiscale structure of carbon micro-nanofibers for hydrogen storage: Effects of metal, surface texture </a:t>
            </a:r>
            <a:r>
              <a:rPr lang="en-IN" dirty="0">
                <a:hlinkClick r:id="rId4"/>
              </a:rPr>
              <a:t>and operating conditions</a:t>
            </a:r>
            <a:endParaRPr lang="en-IN" dirty="0"/>
          </a:p>
          <a:p>
            <a:pPr marL="457200" indent="-457200" algn="l">
              <a:buFont typeface="+mj-lt"/>
              <a:buAutoNum type="arabicPeriod"/>
            </a:pPr>
            <a:r>
              <a:rPr lang="en-IN" dirty="0">
                <a:solidFill>
                  <a:schemeClr val="bg2">
                    <a:lumMod val="60000"/>
                    <a:lumOff val="40000"/>
                  </a:schemeClr>
                </a:solidFill>
                <a:hlinkClick r:id="rId5">
                  <a:extLst>
                    <a:ext uri="{A12FA001-AC4F-418D-AE19-62706E023703}">
                      <ahyp:hlinkClr xmlns:ahyp="http://schemas.microsoft.com/office/drawing/2018/hyperlinkcolor" val="tx"/>
                    </a:ext>
                  </a:extLst>
                </a:hlinkClick>
              </a:rPr>
              <a:t>Hydrogen storage - Wikipedia </a:t>
            </a:r>
            <a:endParaRPr lang="en-IN" dirty="0">
              <a:solidFill>
                <a:schemeClr val="bg2">
                  <a:lumMod val="60000"/>
                  <a:lumOff val="40000"/>
                </a:schemeClr>
              </a:solidFill>
            </a:endParaRPr>
          </a:p>
        </p:txBody>
      </p:sp>
    </p:spTree>
    <p:extLst>
      <p:ext uri="{BB962C8B-B14F-4D97-AF65-F5344CB8AC3E}">
        <p14:creationId xmlns:p14="http://schemas.microsoft.com/office/powerpoint/2010/main" val="66219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8039-9424-4E75-B7B7-9E51473CE8EC}"/>
              </a:ext>
            </a:extLst>
          </p:cNvPr>
          <p:cNvSpPr>
            <a:spLocks noGrp="1"/>
          </p:cNvSpPr>
          <p:nvPr>
            <p:ph type="title"/>
          </p:nvPr>
        </p:nvSpPr>
        <p:spPr/>
        <p:txBody>
          <a:bodyPr/>
          <a:lstStyle/>
          <a:p>
            <a:pPr algn="l"/>
            <a:r>
              <a:rPr lang="en-IN" b="1" u="sng" dirty="0"/>
              <a:t>CONTENTS</a:t>
            </a:r>
            <a:r>
              <a:rPr lang="en-IN" b="1" dirty="0"/>
              <a:t> :</a:t>
            </a:r>
            <a:endParaRPr lang="en-IN" dirty="0"/>
          </a:p>
        </p:txBody>
      </p:sp>
      <p:sp>
        <p:nvSpPr>
          <p:cNvPr id="3" name="Subtitle 2">
            <a:extLst>
              <a:ext uri="{FF2B5EF4-FFF2-40B4-BE49-F238E27FC236}">
                <a16:creationId xmlns:a16="http://schemas.microsoft.com/office/drawing/2014/main" id="{7D673DC0-41A1-498A-B474-A9ABA8AD772C}"/>
              </a:ext>
            </a:extLst>
          </p:cNvPr>
          <p:cNvSpPr>
            <a:spLocks noGrp="1"/>
          </p:cNvSpPr>
          <p:nvPr>
            <p:ph idx="1"/>
          </p:nvPr>
        </p:nvSpPr>
        <p:spPr/>
        <p:txBody>
          <a:bodyPr>
            <a:normAutofit lnSpcReduction="10000"/>
          </a:bodyPr>
          <a:lstStyle/>
          <a:p>
            <a:pPr marL="457200" indent="-457200" algn="l">
              <a:lnSpc>
                <a:spcPct val="150000"/>
              </a:lnSpc>
              <a:spcBef>
                <a:spcPts val="0"/>
              </a:spcBef>
              <a:buSzPts val="1710"/>
              <a:buFont typeface="Wingdings" panose="05000000000000000000" pitchFamily="2" charset="2"/>
              <a:buChar char="Ø"/>
            </a:pPr>
            <a:r>
              <a:rPr lang="en-US" sz="2400" u="sng" dirty="0"/>
              <a:t>Objectives</a:t>
            </a:r>
          </a:p>
          <a:p>
            <a:pPr marL="457200" indent="-457200" algn="l">
              <a:lnSpc>
                <a:spcPct val="150000"/>
              </a:lnSpc>
              <a:spcBef>
                <a:spcPts val="0"/>
              </a:spcBef>
              <a:buSzPts val="1710"/>
              <a:buFont typeface="Wingdings" panose="05000000000000000000" pitchFamily="2" charset="2"/>
              <a:buChar char="Ø"/>
            </a:pPr>
            <a:r>
              <a:rPr lang="en-US" sz="2400" u="sng" dirty="0"/>
              <a:t>Introduction</a:t>
            </a:r>
          </a:p>
          <a:p>
            <a:pPr marL="457200" indent="-457200" algn="l">
              <a:lnSpc>
                <a:spcPct val="150000"/>
              </a:lnSpc>
              <a:spcBef>
                <a:spcPts val="0"/>
              </a:spcBef>
              <a:buSzPts val="1710"/>
              <a:buFont typeface="Wingdings" panose="05000000000000000000" pitchFamily="2" charset="2"/>
              <a:buChar char="Ø"/>
            </a:pPr>
            <a:r>
              <a:rPr lang="en-IN" sz="2400" u="sng" dirty="0"/>
              <a:t>Synthesis of CNF</a:t>
            </a:r>
            <a:endParaRPr lang="en-US" sz="2400" u="sng" dirty="0"/>
          </a:p>
          <a:p>
            <a:pPr marL="457200" indent="-457200" algn="l">
              <a:lnSpc>
                <a:spcPct val="150000"/>
              </a:lnSpc>
              <a:spcBef>
                <a:spcPts val="0"/>
              </a:spcBef>
              <a:buSzPts val="1710"/>
              <a:buFont typeface="Wingdings" panose="05000000000000000000" pitchFamily="2" charset="2"/>
              <a:buChar char="Ø"/>
            </a:pPr>
            <a:r>
              <a:rPr lang="en-US" sz="2400" u="sng" dirty="0"/>
              <a:t>Experimental details </a:t>
            </a:r>
          </a:p>
          <a:p>
            <a:pPr marL="457200" indent="-457200" algn="l">
              <a:lnSpc>
                <a:spcPct val="150000"/>
              </a:lnSpc>
              <a:spcBef>
                <a:spcPts val="0"/>
              </a:spcBef>
              <a:buSzPts val="1710"/>
              <a:buFont typeface="Wingdings" panose="05000000000000000000" pitchFamily="2" charset="2"/>
              <a:buChar char="Ø"/>
            </a:pPr>
            <a:r>
              <a:rPr lang="en-US" sz="2400" u="sng" dirty="0"/>
              <a:t>Observations and Results</a:t>
            </a:r>
          </a:p>
          <a:p>
            <a:pPr marL="457200" indent="-457200" algn="l">
              <a:lnSpc>
                <a:spcPct val="150000"/>
              </a:lnSpc>
              <a:spcBef>
                <a:spcPts val="0"/>
              </a:spcBef>
              <a:buSzPts val="1710"/>
              <a:buFont typeface="Wingdings" panose="05000000000000000000" pitchFamily="2" charset="2"/>
              <a:buChar char="Ø"/>
            </a:pPr>
            <a:r>
              <a:rPr lang="en-US" sz="2400" u="sng" dirty="0"/>
              <a:t>Conclusion</a:t>
            </a:r>
          </a:p>
          <a:p>
            <a:pPr marL="457200" indent="-457200" algn="l">
              <a:lnSpc>
                <a:spcPct val="150000"/>
              </a:lnSpc>
              <a:spcBef>
                <a:spcPts val="0"/>
              </a:spcBef>
              <a:buSzPts val="1710"/>
              <a:buFont typeface="Wingdings" panose="05000000000000000000" pitchFamily="2" charset="2"/>
              <a:buChar char="Ø"/>
            </a:pPr>
            <a:r>
              <a:rPr lang="en-US" sz="2400" u="sng" dirty="0"/>
              <a:t>Future scope</a:t>
            </a:r>
          </a:p>
          <a:p>
            <a:pPr algn="l"/>
            <a:endParaRPr lang="en-IN" dirty="0"/>
          </a:p>
        </p:txBody>
      </p:sp>
    </p:spTree>
    <p:extLst>
      <p:ext uri="{BB962C8B-B14F-4D97-AF65-F5344CB8AC3E}">
        <p14:creationId xmlns:p14="http://schemas.microsoft.com/office/powerpoint/2010/main" val="297048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B31C-BF89-48EC-99DA-99441B331AFD}"/>
              </a:ext>
            </a:extLst>
          </p:cNvPr>
          <p:cNvSpPr>
            <a:spLocks noGrp="1"/>
          </p:cNvSpPr>
          <p:nvPr>
            <p:ph type="title"/>
          </p:nvPr>
        </p:nvSpPr>
        <p:spPr/>
        <p:txBody>
          <a:bodyPr/>
          <a:lstStyle/>
          <a:p>
            <a:pPr algn="l"/>
            <a:r>
              <a:rPr lang="en-US" b="1" u="sng" dirty="0"/>
              <a:t>OBJECTIVES</a:t>
            </a:r>
            <a:r>
              <a:rPr lang="en-US" b="1" dirty="0"/>
              <a:t> :</a:t>
            </a:r>
            <a:endParaRPr lang="en-IN" dirty="0"/>
          </a:p>
        </p:txBody>
      </p:sp>
      <p:sp>
        <p:nvSpPr>
          <p:cNvPr id="3" name="Subtitle 2">
            <a:extLst>
              <a:ext uri="{FF2B5EF4-FFF2-40B4-BE49-F238E27FC236}">
                <a16:creationId xmlns:a16="http://schemas.microsoft.com/office/drawing/2014/main" id="{EED3E31B-862C-45F0-BAB6-5B408E689D78}"/>
              </a:ext>
            </a:extLst>
          </p:cNvPr>
          <p:cNvSpPr>
            <a:spLocks noGrp="1"/>
          </p:cNvSpPr>
          <p:nvPr>
            <p:ph idx="1"/>
          </p:nvPr>
        </p:nvSpPr>
        <p:spPr/>
        <p:txBody>
          <a:bodyPr>
            <a:normAutofit fontScale="92500"/>
          </a:bodyPr>
          <a:lstStyle/>
          <a:p>
            <a:pPr marL="342900" indent="-342900" algn="l">
              <a:spcBef>
                <a:spcPts val="440"/>
              </a:spcBef>
              <a:buSzPts val="2090"/>
              <a:buFont typeface="Wingdings" panose="05000000000000000000" pitchFamily="2" charset="2"/>
              <a:buChar char="§"/>
            </a:pPr>
            <a:r>
              <a:rPr lang="en-IN" sz="2400" dirty="0"/>
              <a:t>Introduction</a:t>
            </a:r>
            <a:r>
              <a:rPr lang="en-IN" sz="2400" dirty="0">
                <a:solidFill>
                  <a:srgbClr val="1C1D1E"/>
                </a:solidFill>
              </a:rPr>
              <a:t> </a:t>
            </a:r>
            <a:r>
              <a:rPr lang="en-IN" sz="2400" dirty="0"/>
              <a:t>hydrogen storage in carbon material </a:t>
            </a:r>
            <a:endParaRPr lang="en-US" sz="2400" dirty="0"/>
          </a:p>
          <a:p>
            <a:pPr marL="342900" indent="-342900" algn="l">
              <a:spcBef>
                <a:spcPts val="440"/>
              </a:spcBef>
              <a:buSzPts val="2090"/>
              <a:buFont typeface="Wingdings" panose="05000000000000000000" pitchFamily="2" charset="2"/>
              <a:buChar char="§"/>
            </a:pPr>
            <a:r>
              <a:rPr lang="en-US" sz="2400" dirty="0"/>
              <a:t>Study of structural arrangements of carbon Nano filaments and their synthesis</a:t>
            </a:r>
          </a:p>
          <a:p>
            <a:pPr marL="342900" indent="-342900" algn="l">
              <a:buFont typeface="Wingdings" panose="05000000000000000000" pitchFamily="2" charset="2"/>
              <a:buChar char="§"/>
            </a:pPr>
            <a:r>
              <a:rPr lang="en-US" sz="2400" dirty="0"/>
              <a:t>Experimentally measured hydrogen storage capacities of carbon nanofibers</a:t>
            </a:r>
          </a:p>
          <a:p>
            <a:pPr marL="342900" indent="-342900" algn="l">
              <a:buFont typeface="Wingdings" panose="05000000000000000000" pitchFamily="2" charset="2"/>
              <a:buChar char="§"/>
            </a:pPr>
            <a:r>
              <a:rPr lang="en-US" sz="2400" dirty="0"/>
              <a:t>Treatments for improving storage capacities of different carbon materials</a:t>
            </a:r>
            <a:endParaRPr lang="en-IN" sz="2400" dirty="0"/>
          </a:p>
          <a:p>
            <a:pPr marL="342900" indent="-342900" algn="l">
              <a:buFont typeface="Wingdings" panose="05000000000000000000" pitchFamily="2" charset="2"/>
              <a:buChar char="§"/>
            </a:pPr>
            <a:r>
              <a:rPr lang="en-IN" sz="2400" dirty="0"/>
              <a:t>To study the hydrogen adsorption under the flow [ dynamically ] Results and discussion</a:t>
            </a:r>
          </a:p>
          <a:p>
            <a:pPr marL="0" indent="0" algn="l">
              <a:buNone/>
            </a:pPr>
            <a:endParaRPr lang="en-US" dirty="0">
              <a:latin typeface="Constantia" panose="02030602050306030303" pitchFamily="18" charset="0"/>
            </a:endParaRPr>
          </a:p>
          <a:p>
            <a:endParaRPr lang="en-IN" dirty="0"/>
          </a:p>
        </p:txBody>
      </p:sp>
    </p:spTree>
    <p:extLst>
      <p:ext uri="{BB962C8B-B14F-4D97-AF65-F5344CB8AC3E}">
        <p14:creationId xmlns:p14="http://schemas.microsoft.com/office/powerpoint/2010/main" val="2349889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b="1" u="sng" dirty="0"/>
              <a:t>INTRODUCTION</a:t>
            </a:r>
          </a:p>
        </p:txBody>
      </p:sp>
      <p:sp>
        <p:nvSpPr>
          <p:cNvPr id="7" name="Content Placeholder 6">
            <a:extLst>
              <a:ext uri="{FF2B5EF4-FFF2-40B4-BE49-F238E27FC236}">
                <a16:creationId xmlns:a16="http://schemas.microsoft.com/office/drawing/2014/main" id="{345434BC-32A9-425E-837D-FD6F5DC2399D}"/>
              </a:ext>
            </a:extLst>
          </p:cNvPr>
          <p:cNvSpPr>
            <a:spLocks noGrp="1"/>
          </p:cNvSpPr>
          <p:nvPr>
            <p:ph idx="1"/>
          </p:nvPr>
        </p:nvSpPr>
        <p:spPr/>
        <p:txBody>
          <a:bodyPr>
            <a:normAutofit fontScale="70000" lnSpcReduction="20000"/>
          </a:bodyPr>
          <a:lstStyle/>
          <a:p>
            <a:pPr marL="0" indent="0">
              <a:buNone/>
            </a:pPr>
            <a:r>
              <a:rPr lang="en-IN" sz="2400" dirty="0"/>
              <a:t>carbon materials possess high hydrogen storage capacity due to porous microstructure with high specific surface area (SSA) and low mass density.</a:t>
            </a:r>
          </a:p>
          <a:p>
            <a:pPr marL="0" indent="0">
              <a:buNone/>
            </a:pPr>
            <a:endParaRPr lang="en-IN" sz="2400" dirty="0"/>
          </a:p>
          <a:p>
            <a:pPr marL="0" indent="0">
              <a:buNone/>
            </a:pPr>
            <a:r>
              <a:rPr lang="en-IN" sz="2400" b="1" dirty="0">
                <a:latin typeface="Open Sans" panose="02000000000000000000" pitchFamily="2" charset="0"/>
              </a:rPr>
              <a:t>Hydrogen storage in Carbon material :</a:t>
            </a:r>
            <a:endParaRPr lang="en-US" sz="2400" b="1" dirty="0"/>
          </a:p>
          <a:p>
            <a:pPr marL="457200" lvl="1" indent="0">
              <a:buNone/>
            </a:pPr>
            <a:endParaRPr lang="en-IN" sz="2000" dirty="0"/>
          </a:p>
          <a:p>
            <a:pPr marL="742950" lvl="1" indent="-285750"/>
            <a:r>
              <a:rPr lang="en-US" sz="1800" dirty="0"/>
              <a:t>High hydrogen capacity</a:t>
            </a:r>
            <a:endParaRPr lang="en-IN" sz="1800" dirty="0"/>
          </a:p>
          <a:p>
            <a:pPr marL="742950" lvl="1" indent="-285750"/>
            <a:r>
              <a:rPr lang="en-US" sz="1800" dirty="0"/>
              <a:t> Less desorption</a:t>
            </a:r>
            <a:endParaRPr lang="en-IN" sz="1800" dirty="0"/>
          </a:p>
          <a:p>
            <a:pPr marL="742950" lvl="1" indent="-285750"/>
            <a:r>
              <a:rPr lang="en-US" sz="1800" dirty="0"/>
              <a:t>AC-5.5 </a:t>
            </a:r>
            <a:r>
              <a:rPr lang="en-US" sz="1800" dirty="0" err="1"/>
              <a:t>wt</a:t>
            </a:r>
            <a:r>
              <a:rPr lang="en-US" sz="1800" dirty="0"/>
              <a:t>%</a:t>
            </a:r>
            <a:endParaRPr lang="en-IN" sz="1800" dirty="0"/>
          </a:p>
          <a:p>
            <a:pPr marL="742950" lvl="1" indent="-285750"/>
            <a:r>
              <a:rPr lang="en-US" sz="1800" dirty="0"/>
              <a:t>Graphite - 4.48 </a:t>
            </a:r>
            <a:r>
              <a:rPr lang="en-US" sz="1800" dirty="0" err="1"/>
              <a:t>wt</a:t>
            </a:r>
            <a:r>
              <a:rPr lang="en-US" sz="1800" dirty="0"/>
              <a:t>%</a:t>
            </a:r>
            <a:endParaRPr lang="en-IN" sz="1800" dirty="0"/>
          </a:p>
          <a:p>
            <a:pPr marL="742950" lvl="1" indent="-285750"/>
            <a:r>
              <a:rPr lang="en-US" sz="1800" dirty="0"/>
              <a:t>SWCNT-4.5 </a:t>
            </a:r>
            <a:r>
              <a:rPr lang="en-US" sz="1800" dirty="0" err="1"/>
              <a:t>wt</a:t>
            </a:r>
            <a:r>
              <a:rPr lang="en-US" sz="1800" dirty="0"/>
              <a:t>%</a:t>
            </a:r>
            <a:endParaRPr lang="en-IN" sz="1800" dirty="0"/>
          </a:p>
          <a:p>
            <a:pPr marL="742950" lvl="1" indent="-285750"/>
            <a:r>
              <a:rPr lang="en-US" sz="1800" dirty="0"/>
              <a:t> MWCNT-6.3 </a:t>
            </a:r>
            <a:r>
              <a:rPr lang="en-US" sz="1800" dirty="0" err="1"/>
              <a:t>wt</a:t>
            </a:r>
            <a:r>
              <a:rPr lang="en-US" sz="1800" dirty="0"/>
              <a:t>%</a:t>
            </a:r>
            <a:endParaRPr lang="en-IN" sz="1800" dirty="0"/>
          </a:p>
          <a:p>
            <a:pPr marL="742950" lvl="1" indent="-285750"/>
            <a:r>
              <a:rPr lang="en-US" sz="1800" dirty="0"/>
              <a:t>CNF 6.5 </a:t>
            </a:r>
            <a:r>
              <a:rPr lang="en-US" sz="1800" dirty="0" err="1"/>
              <a:t>wt</a:t>
            </a:r>
            <a:r>
              <a:rPr lang="en-US" sz="1800" dirty="0"/>
              <a:t>%</a:t>
            </a:r>
          </a:p>
          <a:p>
            <a:pPr marL="0" indent="0">
              <a:buNone/>
            </a:pPr>
            <a:endParaRPr lang="en-US" sz="2400" dirty="0"/>
          </a:p>
          <a:p>
            <a:endParaRPr lang="en-IN" dirty="0"/>
          </a:p>
        </p:txBody>
      </p:sp>
      <p:pic>
        <p:nvPicPr>
          <p:cNvPr id="2" name="Picture 1">
            <a:hlinkClick r:id="rId2"/>
            <a:extLst>
              <a:ext uri="{FF2B5EF4-FFF2-40B4-BE49-F238E27FC236}">
                <a16:creationId xmlns:a16="http://schemas.microsoft.com/office/drawing/2014/main" id="{7CF035E4-A31D-4FB2-AAB4-6FA8AD9E644C}"/>
              </a:ext>
            </a:extLst>
          </p:cNvPr>
          <p:cNvPicPr>
            <a:picLocks noChangeAspect="1"/>
          </p:cNvPicPr>
          <p:nvPr/>
        </p:nvPicPr>
        <p:blipFill>
          <a:blip r:embed="rId3"/>
          <a:stretch>
            <a:fillRect/>
          </a:stretch>
        </p:blipFill>
        <p:spPr>
          <a:xfrm>
            <a:off x="6891756" y="3162948"/>
            <a:ext cx="4873616" cy="3183230"/>
          </a:xfrm>
          <a:prstGeom prst="rect">
            <a:avLst/>
          </a:prstGeom>
        </p:spPr>
      </p:pic>
    </p:spTree>
    <p:extLst>
      <p:ext uri="{BB962C8B-B14F-4D97-AF65-F5344CB8AC3E}">
        <p14:creationId xmlns:p14="http://schemas.microsoft.com/office/powerpoint/2010/main" val="2580896959"/>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BDB0F6-650E-E143-B270-FB5ABD9DC9EC}"/>
              </a:ext>
            </a:extLst>
          </p:cNvPr>
          <p:cNvSpPr txBox="1">
            <a:spLocks noGrp="1"/>
          </p:cNvSpPr>
          <p:nvPr>
            <p:ph type="title"/>
          </p:nvPr>
        </p:nvSpPr>
        <p:spPr>
          <a:xfrm>
            <a:off x="838200" y="746291"/>
            <a:ext cx="10515600" cy="563231"/>
          </a:xfrm>
          <a:prstGeom prst="rect">
            <a:avLst/>
          </a:prstGeom>
          <a:noFill/>
        </p:spPr>
        <p:txBody>
          <a:bodyPr wrap="square">
            <a:spAutoFit/>
          </a:bodyPr>
          <a:lstStyle/>
          <a:p>
            <a:r>
              <a:rPr lang="en-IN" b="1" u="sng" dirty="0">
                <a:latin typeface="Open Sans" panose="02000000000000000000" pitchFamily="2" charset="0"/>
              </a:rPr>
              <a:t>Synthesis of CNF </a:t>
            </a:r>
            <a:endParaRPr lang="en-US" b="1" u="sng" dirty="0"/>
          </a:p>
        </p:txBody>
      </p:sp>
      <p:sp>
        <p:nvSpPr>
          <p:cNvPr id="3" name="Content Placeholder 2">
            <a:extLst>
              <a:ext uri="{FF2B5EF4-FFF2-40B4-BE49-F238E27FC236}">
                <a16:creationId xmlns:a16="http://schemas.microsoft.com/office/drawing/2014/main" id="{2130527F-0662-42AF-9A6A-2B6E9A2C2C56}"/>
              </a:ext>
            </a:extLst>
          </p:cNvPr>
          <p:cNvSpPr>
            <a:spLocks noGrp="1"/>
          </p:cNvSpPr>
          <p:nvPr>
            <p:ph idx="1"/>
          </p:nvPr>
        </p:nvSpPr>
        <p:spPr>
          <a:xfrm>
            <a:off x="177116" y="1518822"/>
            <a:ext cx="7615136" cy="5189887"/>
          </a:xfrm>
        </p:spPr>
        <p:txBody>
          <a:bodyPr>
            <a:normAutofit fontScale="25000" lnSpcReduction="20000"/>
          </a:bodyPr>
          <a:lstStyle/>
          <a:p>
            <a:pPr>
              <a:lnSpc>
                <a:spcPct val="120000"/>
              </a:lnSpc>
              <a:buFont typeface="Wingdings" panose="05000000000000000000" pitchFamily="2" charset="2"/>
              <a:buChar char="§"/>
            </a:pPr>
            <a:r>
              <a:rPr lang="en-US" sz="7200" dirty="0"/>
              <a:t>CNF structures can be formed at elevated temperatures from the mixture of carbon contained gases and hydrogen.</a:t>
            </a:r>
            <a:endParaRPr lang="en-IN" sz="7200" dirty="0"/>
          </a:p>
          <a:p>
            <a:pPr>
              <a:lnSpc>
                <a:spcPct val="120000"/>
              </a:lnSpc>
              <a:buFont typeface="Wingdings" panose="05000000000000000000" pitchFamily="2" charset="2"/>
              <a:buChar char="§"/>
            </a:pPr>
            <a:r>
              <a:rPr lang="en-US" sz="7200" dirty="0"/>
              <a:t>Different types of CNF with difference in morphology, crystalline structure, and shape are possible by varying nature and geometry of catalyst as well as reaction condition.</a:t>
            </a:r>
            <a:endParaRPr lang="en-IN" sz="7200" dirty="0"/>
          </a:p>
          <a:p>
            <a:pPr>
              <a:lnSpc>
                <a:spcPct val="120000"/>
              </a:lnSpc>
              <a:buFont typeface="Wingdings" panose="05000000000000000000" pitchFamily="2" charset="2"/>
              <a:buChar char="§"/>
            </a:pPr>
            <a:r>
              <a:rPr lang="en-US" sz="7200" dirty="0"/>
              <a:t>The surface A of catalyst particle B absorbs the hydrocarbon, where C-C bonds are broken.</a:t>
            </a:r>
            <a:endParaRPr lang="en-IN" sz="7200" dirty="0"/>
          </a:p>
          <a:p>
            <a:pPr>
              <a:lnSpc>
                <a:spcPct val="120000"/>
              </a:lnSpc>
              <a:buFont typeface="Wingdings" panose="05000000000000000000" pitchFamily="2" charset="2"/>
              <a:buChar char="§"/>
            </a:pPr>
            <a:r>
              <a:rPr lang="en-US" sz="7200" dirty="0"/>
              <a:t>Diffusion of carbon atom takes place at interface C, which lies between the platelets D and the catalyst particles, yielding carbon nanostructure.</a:t>
            </a:r>
            <a:endParaRPr lang="en-IN" sz="7200" dirty="0"/>
          </a:p>
          <a:p>
            <a:pPr>
              <a:lnSpc>
                <a:spcPct val="120000"/>
              </a:lnSpc>
              <a:buFont typeface="Wingdings" panose="05000000000000000000" pitchFamily="2" charset="2"/>
              <a:buChar char="§"/>
            </a:pPr>
            <a:r>
              <a:rPr lang="en-US" sz="7200" dirty="0"/>
              <a:t>Since the grown fibers are composed of CNFS and the catalyst particles, leaching the catalyst with acid purifies it. The platelets that formed during the entire process have graphite in majority.</a:t>
            </a:r>
            <a:endParaRPr lang="en-IN" sz="7200" dirty="0"/>
          </a:p>
          <a:p>
            <a:pPr>
              <a:lnSpc>
                <a:spcPct val="120000"/>
              </a:lnSpc>
              <a:buFont typeface="Wingdings" panose="05000000000000000000" pitchFamily="2" charset="2"/>
              <a:buChar char="§"/>
            </a:pPr>
            <a:r>
              <a:rPr lang="en-US" sz="7200" dirty="0"/>
              <a:t> Hence, the nanofibers are also known as CNFs. Less ordered carbon could also be generated depending on the crystal faces of catalyst.</a:t>
            </a:r>
          </a:p>
          <a:p>
            <a:endParaRPr lang="en-IN" dirty="0"/>
          </a:p>
        </p:txBody>
      </p:sp>
      <p:pic>
        <p:nvPicPr>
          <p:cNvPr id="2" name="Picture 2">
            <a:hlinkClick r:id="rId2"/>
            <a:extLst>
              <a:ext uri="{FF2B5EF4-FFF2-40B4-BE49-F238E27FC236}">
                <a16:creationId xmlns:a16="http://schemas.microsoft.com/office/drawing/2014/main" id="{B0CB0411-88AF-E64F-97BA-B8EDBD07F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830" y="1819469"/>
            <a:ext cx="3901620" cy="3593492"/>
          </a:xfrm>
          <a:prstGeom prst="rect">
            <a:avLst/>
          </a:prstGeom>
          <a:ln>
            <a:solidFill>
              <a:schemeClr val="tx1"/>
            </a:solidFill>
          </a:ln>
        </p:spPr>
      </p:pic>
    </p:spTree>
    <p:extLst>
      <p:ext uri="{BB962C8B-B14F-4D97-AF65-F5344CB8AC3E}">
        <p14:creationId xmlns:p14="http://schemas.microsoft.com/office/powerpoint/2010/main" val="84316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CCD2-C15B-47EB-91FE-763FD9FA6783}"/>
              </a:ext>
            </a:extLst>
          </p:cNvPr>
          <p:cNvSpPr>
            <a:spLocks noGrp="1"/>
          </p:cNvSpPr>
          <p:nvPr>
            <p:ph type="title"/>
          </p:nvPr>
        </p:nvSpPr>
        <p:spPr>
          <a:xfrm>
            <a:off x="632927" y="9348"/>
            <a:ext cx="10515600" cy="1325563"/>
          </a:xfrm>
        </p:spPr>
        <p:txBody>
          <a:bodyPr>
            <a:normAutofit/>
          </a:bodyPr>
          <a:lstStyle/>
          <a:p>
            <a:r>
              <a:rPr lang="en-US" b="1" u="sng" dirty="0"/>
              <a:t>Storage of hydrogen in CNF(GNF)</a:t>
            </a:r>
            <a:endParaRPr lang="en-IN" b="1" u="sng" dirty="0"/>
          </a:p>
        </p:txBody>
      </p:sp>
      <p:sp>
        <p:nvSpPr>
          <p:cNvPr id="3" name="Content Placeholder 2">
            <a:extLst>
              <a:ext uri="{FF2B5EF4-FFF2-40B4-BE49-F238E27FC236}">
                <a16:creationId xmlns:a16="http://schemas.microsoft.com/office/drawing/2014/main" id="{9F8451A5-5A56-477B-9F66-E409BBB79256}"/>
              </a:ext>
            </a:extLst>
          </p:cNvPr>
          <p:cNvSpPr>
            <a:spLocks noGrp="1"/>
          </p:cNvSpPr>
          <p:nvPr>
            <p:ph idx="1"/>
          </p:nvPr>
        </p:nvSpPr>
        <p:spPr>
          <a:xfrm>
            <a:off x="347371" y="1064783"/>
            <a:ext cx="6671388" cy="4852016"/>
          </a:xfrm>
        </p:spPr>
        <p:txBody>
          <a:bodyPr>
            <a:normAutofit fontScale="25000" lnSpcReduction="20000"/>
          </a:bodyPr>
          <a:lstStyle/>
          <a:p>
            <a:pPr>
              <a:lnSpc>
                <a:spcPct val="120000"/>
              </a:lnSpc>
              <a:buFont typeface="Wingdings" panose="05000000000000000000" pitchFamily="2" charset="2"/>
              <a:buChar char="§"/>
            </a:pPr>
            <a:r>
              <a:rPr lang="en-US" sz="7200" dirty="0"/>
              <a:t>An ideal solid for hydrogen storage should have slit-shaped nanopores having width higher than kinetic diameter of </a:t>
            </a:r>
            <a:r>
              <a:rPr lang="en-US" sz="7200" dirty="0" err="1"/>
              <a:t>hydroge</a:t>
            </a:r>
            <a:r>
              <a:rPr lang="en-US" sz="7200" dirty="0"/>
              <a:t> </a:t>
            </a:r>
          </a:p>
          <a:p>
            <a:pPr>
              <a:lnSpc>
                <a:spcPct val="120000"/>
              </a:lnSpc>
              <a:buFont typeface="Wingdings" panose="05000000000000000000" pitchFamily="2" charset="2"/>
              <a:buChar char="§"/>
            </a:pPr>
            <a:r>
              <a:rPr lang="en-US" sz="7200" dirty="0"/>
              <a:t>Metal-intercalated graphite has been considered as a possible candidate for the storage of hydrogen </a:t>
            </a:r>
          </a:p>
          <a:p>
            <a:pPr>
              <a:lnSpc>
                <a:spcPct val="120000"/>
              </a:lnSpc>
              <a:buFont typeface="Wingdings" panose="05000000000000000000" pitchFamily="2" charset="2"/>
              <a:buChar char="§"/>
            </a:pPr>
            <a:r>
              <a:rPr lang="en-US" sz="7200" dirty="0"/>
              <a:t>It has been reported that up to 0.137 L (STP) of hydrogen per gram of carbon can be adsorbed between the layers of alkali-intercalated graphite </a:t>
            </a:r>
          </a:p>
          <a:p>
            <a:pPr>
              <a:lnSpc>
                <a:spcPct val="120000"/>
              </a:lnSpc>
              <a:buFont typeface="Wingdings" panose="05000000000000000000" pitchFamily="2" charset="2"/>
              <a:buChar char="§"/>
            </a:pPr>
            <a:r>
              <a:rPr lang="en-US" sz="7200" dirty="0"/>
              <a:t>No evidence of damage to the structure upon repeated adsorption and desorption cycles was observed at liquid nitrogen temperature </a:t>
            </a:r>
          </a:p>
          <a:p>
            <a:pPr>
              <a:lnSpc>
                <a:spcPct val="120000"/>
              </a:lnSpc>
              <a:buFont typeface="Wingdings" panose="05000000000000000000" pitchFamily="2" charset="2"/>
              <a:buChar char="§"/>
            </a:pPr>
            <a:r>
              <a:rPr lang="en-US" sz="7200" dirty="0"/>
              <a:t>Graphite nanofibers are used as they have higher value adsorbed hydrogen.</a:t>
            </a:r>
          </a:p>
          <a:p>
            <a:pPr>
              <a:lnSpc>
                <a:spcPct val="120000"/>
              </a:lnSpc>
              <a:buFont typeface="Wingdings" panose="05000000000000000000" pitchFamily="2" charset="2"/>
              <a:buChar char="§"/>
            </a:pPr>
            <a:r>
              <a:rPr lang="en-US" sz="7200" dirty="0"/>
              <a:t>These structures have an array of slit shaped pores separated by a distance </a:t>
            </a:r>
            <a:r>
              <a:rPr lang="en-IN" sz="7200" dirty="0"/>
              <a:t>greater than or equal to </a:t>
            </a:r>
            <a:r>
              <a:rPr lang="en-US" sz="7200" dirty="0"/>
              <a:t>3.35 Å </a:t>
            </a:r>
          </a:p>
          <a:p>
            <a:pPr>
              <a:lnSpc>
                <a:spcPct val="120000"/>
              </a:lnSpc>
              <a:buFont typeface="Wingdings" panose="05000000000000000000" pitchFamily="2" charset="2"/>
              <a:buChar char="§"/>
            </a:pPr>
            <a:r>
              <a:rPr lang="en-US" sz="7200" dirty="0"/>
              <a:t>These structures possess the ideal configuration for use in the storage of hydrogen, whose kinetic diameter is only 2.89 Å </a:t>
            </a:r>
          </a:p>
          <a:p>
            <a:br>
              <a:rPr lang="en-US" sz="2400" dirty="0"/>
            </a:br>
            <a:br>
              <a:rPr lang="en-US" sz="2400" dirty="0"/>
            </a:br>
            <a:br>
              <a:rPr lang="en-US" sz="2400" dirty="0"/>
            </a:br>
            <a:br>
              <a:rPr lang="en-US" sz="2400" dirty="0"/>
            </a:br>
            <a:br>
              <a:rPr lang="en-US" sz="2400" dirty="0"/>
            </a:br>
            <a:endParaRPr lang="en-IN" sz="2400" dirty="0"/>
          </a:p>
        </p:txBody>
      </p:sp>
      <p:pic>
        <p:nvPicPr>
          <p:cNvPr id="4" name="Content Placeholder 8">
            <a:extLst>
              <a:ext uri="{FF2B5EF4-FFF2-40B4-BE49-F238E27FC236}">
                <a16:creationId xmlns:a16="http://schemas.microsoft.com/office/drawing/2014/main" id="{9080C70A-46E7-43D0-8E8A-D7DB1DC8C426}"/>
              </a:ext>
            </a:extLst>
          </p:cNvPr>
          <p:cNvPicPr>
            <a:picLocks noChangeAspect="1"/>
          </p:cNvPicPr>
          <p:nvPr/>
        </p:nvPicPr>
        <p:blipFill rotWithShape="1">
          <a:blip r:embed="rId2">
            <a:extLst>
              <a:ext uri="{28A0092B-C50C-407E-A947-70E740481C1C}">
                <a14:useLocalDpi xmlns:a14="http://schemas.microsoft.com/office/drawing/2010/main" val="0"/>
              </a:ext>
            </a:extLst>
          </a:blip>
          <a:srcRect l="1629" t="3712" b="1746"/>
          <a:stretch/>
        </p:blipFill>
        <p:spPr>
          <a:xfrm>
            <a:off x="7266992" y="1690688"/>
            <a:ext cx="4577637" cy="3600206"/>
          </a:xfrm>
          <a:prstGeom prst="rect">
            <a:avLst/>
          </a:prstGeom>
          <a:ln>
            <a:solidFill>
              <a:schemeClr val="tx1"/>
            </a:solidFill>
          </a:ln>
        </p:spPr>
      </p:pic>
      <p:sp>
        <p:nvSpPr>
          <p:cNvPr id="5" name="TextBox 4">
            <a:extLst>
              <a:ext uri="{FF2B5EF4-FFF2-40B4-BE49-F238E27FC236}">
                <a16:creationId xmlns:a16="http://schemas.microsoft.com/office/drawing/2014/main" id="{8D627977-9779-4D6B-99A4-B5FD957B6449}"/>
              </a:ext>
            </a:extLst>
          </p:cNvPr>
          <p:cNvSpPr txBox="1"/>
          <p:nvPr/>
        </p:nvSpPr>
        <p:spPr>
          <a:xfrm>
            <a:off x="7266992" y="5569545"/>
            <a:ext cx="5048250" cy="923330"/>
          </a:xfrm>
          <a:prstGeom prst="rect">
            <a:avLst/>
          </a:prstGeom>
          <a:noFill/>
        </p:spPr>
        <p:txBody>
          <a:bodyPr wrap="square" rtlCol="0">
            <a:spAutoFit/>
          </a:bodyPr>
          <a:lstStyle/>
          <a:p>
            <a:r>
              <a:rPr lang="en-US" sz="1200" dirty="0"/>
              <a:t>Fig 1 :- </a:t>
            </a:r>
            <a:r>
              <a:rPr lang="en-US" sz="1200" b="0" i="0" dirty="0">
                <a:effectLst/>
                <a:latin typeface="Times-Roman"/>
              </a:rPr>
              <a:t>(a) Schematic representation of the arrangement of platelets in a catalytically grown graphite nanofiber; (b) an enlarged section showing the detail of area marked in (a)</a:t>
            </a:r>
            <a:r>
              <a:rPr lang="en-US" sz="1200" dirty="0"/>
              <a:t> </a:t>
            </a:r>
            <a:br>
              <a:rPr lang="en-US" dirty="0"/>
            </a:br>
            <a:endParaRPr lang="en-IN" dirty="0"/>
          </a:p>
        </p:txBody>
      </p:sp>
      <p:sp>
        <p:nvSpPr>
          <p:cNvPr id="6" name="TextBox 5">
            <a:extLst>
              <a:ext uri="{FF2B5EF4-FFF2-40B4-BE49-F238E27FC236}">
                <a16:creationId xmlns:a16="http://schemas.microsoft.com/office/drawing/2014/main" id="{BE453CA5-515E-4E31-BBD7-B3CA042985C6}"/>
              </a:ext>
            </a:extLst>
          </p:cNvPr>
          <p:cNvSpPr txBox="1"/>
          <p:nvPr/>
        </p:nvSpPr>
        <p:spPr>
          <a:xfrm>
            <a:off x="10588676" y="6492875"/>
            <a:ext cx="1603324" cy="307777"/>
          </a:xfrm>
          <a:prstGeom prst="rect">
            <a:avLst/>
          </a:prstGeom>
          <a:noFill/>
        </p:spPr>
        <p:txBody>
          <a:bodyPr wrap="none" rtlCol="0">
            <a:spAutoFit/>
          </a:bodyPr>
          <a:lstStyle/>
          <a:p>
            <a:r>
              <a:rPr lang="en-US" sz="1400" b="1" dirty="0"/>
              <a:t>Reference :- </a:t>
            </a:r>
            <a:r>
              <a:rPr lang="en-US" sz="1000" b="1" dirty="0">
                <a:hlinkClick r:id="rId3" action="ppaction://hlinksldjump"/>
              </a:rPr>
              <a:t>Fig 1</a:t>
            </a:r>
            <a:endParaRPr lang="en-IN" sz="1400" dirty="0"/>
          </a:p>
        </p:txBody>
      </p:sp>
    </p:spTree>
    <p:extLst>
      <p:ext uri="{BB962C8B-B14F-4D97-AF65-F5344CB8AC3E}">
        <p14:creationId xmlns:p14="http://schemas.microsoft.com/office/powerpoint/2010/main" val="113327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3B2C00-6CD9-4A26-A7F3-7F2AD1F5A23D}"/>
              </a:ext>
            </a:extLst>
          </p:cNvPr>
          <p:cNvSpPr>
            <a:spLocks noGrp="1"/>
          </p:cNvSpPr>
          <p:nvPr>
            <p:ph type="title"/>
          </p:nvPr>
        </p:nvSpPr>
        <p:spPr>
          <a:xfrm>
            <a:off x="807098" y="248136"/>
            <a:ext cx="10515600" cy="1325563"/>
          </a:xfrm>
        </p:spPr>
        <p:txBody>
          <a:bodyPr>
            <a:noAutofit/>
          </a:bodyPr>
          <a:lstStyle/>
          <a:p>
            <a:r>
              <a:rPr lang="en-US" b="1" u="sng" dirty="0"/>
              <a:t>Storage of hydrogen in CNF(GNF)</a:t>
            </a:r>
            <a:endParaRPr lang="en-IN" b="1" u="sng" dirty="0"/>
          </a:p>
        </p:txBody>
      </p:sp>
      <p:sp>
        <p:nvSpPr>
          <p:cNvPr id="3" name="Content Placeholder 2">
            <a:extLst>
              <a:ext uri="{FF2B5EF4-FFF2-40B4-BE49-F238E27FC236}">
                <a16:creationId xmlns:a16="http://schemas.microsoft.com/office/drawing/2014/main" id="{D6B13D80-1026-4E6B-9711-407D5449592E}"/>
              </a:ext>
            </a:extLst>
          </p:cNvPr>
          <p:cNvSpPr>
            <a:spLocks noGrp="1"/>
          </p:cNvSpPr>
          <p:nvPr>
            <p:ph idx="1"/>
          </p:nvPr>
        </p:nvSpPr>
        <p:spPr>
          <a:xfrm>
            <a:off x="466531" y="1396417"/>
            <a:ext cx="11196734" cy="4351338"/>
          </a:xfrm>
        </p:spPr>
        <p:txBody>
          <a:bodyPr>
            <a:normAutofit fontScale="25000" lnSpcReduction="20000"/>
          </a:bodyPr>
          <a:lstStyle/>
          <a:p>
            <a:pPr marL="285750" indent="-285750">
              <a:lnSpc>
                <a:spcPct val="120000"/>
              </a:lnSpc>
              <a:buFont typeface="Arial" panose="020B0604020202020204" pitchFamily="34" charset="0"/>
              <a:buChar char="•"/>
            </a:pPr>
            <a:r>
              <a:rPr lang="en-US" sz="8000" dirty="0"/>
              <a:t>The unit consists of a conventional high-pressure stainless steel sample cell </a:t>
            </a:r>
          </a:p>
          <a:p>
            <a:pPr marL="285750" indent="-285750">
              <a:lnSpc>
                <a:spcPct val="120000"/>
              </a:lnSpc>
              <a:buFont typeface="Arial" panose="020B0604020202020204" pitchFamily="34" charset="0"/>
              <a:buChar char="•"/>
            </a:pPr>
            <a:r>
              <a:rPr lang="en-US" sz="8000" dirty="0"/>
              <a:t>Approximately 0.2 g of was loaded into the sorption cell, and the sample was evacuated to 10^(-3) Torr while being heated to 150 °C</a:t>
            </a:r>
          </a:p>
          <a:p>
            <a:pPr marL="285750" indent="-285750">
              <a:lnSpc>
                <a:spcPct val="120000"/>
              </a:lnSpc>
              <a:buFont typeface="Arial" panose="020B0604020202020204" pitchFamily="34" charset="0"/>
              <a:buChar char="•"/>
            </a:pPr>
            <a:r>
              <a:rPr lang="en-US" sz="8000" dirty="0"/>
              <a:t>Hydrogen is introduced into the reservoir container and allowed to access with nanofibers</a:t>
            </a:r>
          </a:p>
          <a:p>
            <a:pPr marL="285750" indent="-285750">
              <a:lnSpc>
                <a:spcPct val="120000"/>
              </a:lnSpc>
              <a:buFont typeface="Arial" panose="020B0604020202020204" pitchFamily="34" charset="0"/>
              <a:buChar char="•"/>
            </a:pPr>
            <a:r>
              <a:rPr lang="en-US" sz="8000" dirty="0"/>
              <a:t>The drop in pressure of the system from an initial value of up to 112 atm was measured at regular intervals with a Cole Parmer meter.</a:t>
            </a:r>
          </a:p>
          <a:p>
            <a:pPr marL="285750" indent="-285750">
              <a:lnSpc>
                <a:spcPct val="120000"/>
              </a:lnSpc>
              <a:buFont typeface="Arial" panose="020B0604020202020204" pitchFamily="34" charset="0"/>
              <a:buChar char="•"/>
            </a:pPr>
            <a:r>
              <a:rPr lang="en-US" sz="8000" dirty="0"/>
              <a:t> The amount of hydrogen stored in graphite nanofibers was calculated from the changes in pressure </a:t>
            </a:r>
          </a:p>
          <a:p>
            <a:pPr marL="285750" indent="-285750">
              <a:lnSpc>
                <a:spcPct val="120000"/>
              </a:lnSpc>
              <a:buFont typeface="Arial" panose="020B0604020202020204" pitchFamily="34" charset="0"/>
              <a:buChar char="•"/>
            </a:pPr>
            <a:r>
              <a:rPr lang="en-US" sz="8000" dirty="0"/>
              <a:t> In a second set of experiments, an identical procedure was used to determine the hydrogen sorption characteristics</a:t>
            </a:r>
          </a:p>
          <a:p>
            <a:pPr marL="285750" indent="-285750">
              <a:lnSpc>
                <a:spcPct val="120000"/>
              </a:lnSpc>
              <a:buFont typeface="Arial" panose="020B0604020202020204" pitchFamily="34" charset="0"/>
              <a:buChar char="•"/>
            </a:pPr>
            <a:r>
              <a:rPr lang="en-US" sz="8000" dirty="0"/>
              <a:t>In the second set palladium powder, two metal alloys (LaNi5 and MnNi4.5Al0.5), and active carbon and graphite were used to determine the sorption</a:t>
            </a:r>
          </a:p>
          <a:p>
            <a:pPr marL="285750" indent="-285750">
              <a:lnSpc>
                <a:spcPct val="120000"/>
              </a:lnSpc>
              <a:buFont typeface="Arial" panose="020B0604020202020204" pitchFamily="34" charset="0"/>
              <a:buChar char="•"/>
            </a:pPr>
            <a:r>
              <a:rPr lang="en-US" sz="8000" dirty="0"/>
              <a:t>In all cases the experiments were performed at room temperature. </a:t>
            </a:r>
            <a:br>
              <a:rPr lang="en-US" sz="8000" dirty="0"/>
            </a:br>
            <a:endParaRPr lang="en-IN" sz="8000" dirty="0"/>
          </a:p>
          <a:p>
            <a:endParaRPr lang="en-IN" sz="2000" dirty="0"/>
          </a:p>
        </p:txBody>
      </p:sp>
      <p:sp>
        <p:nvSpPr>
          <p:cNvPr id="2" name="TextBox 1">
            <a:extLst>
              <a:ext uri="{FF2B5EF4-FFF2-40B4-BE49-F238E27FC236}">
                <a16:creationId xmlns:a16="http://schemas.microsoft.com/office/drawing/2014/main" id="{5BCEF19F-F6FF-4249-8B41-34C2F6386E3C}"/>
              </a:ext>
            </a:extLst>
          </p:cNvPr>
          <p:cNvSpPr txBox="1"/>
          <p:nvPr/>
        </p:nvSpPr>
        <p:spPr>
          <a:xfrm>
            <a:off x="10162277" y="6526704"/>
            <a:ext cx="2029723" cy="369332"/>
          </a:xfrm>
          <a:prstGeom prst="rect">
            <a:avLst/>
          </a:prstGeom>
          <a:noFill/>
        </p:spPr>
        <p:txBody>
          <a:bodyPr wrap="none" rtlCol="0">
            <a:spAutoFit/>
          </a:bodyPr>
          <a:lstStyle/>
          <a:p>
            <a:r>
              <a:rPr lang="en-US" sz="1800" dirty="0"/>
              <a:t>Reference:- </a:t>
            </a:r>
            <a:r>
              <a:rPr lang="en-US" sz="1800" dirty="0">
                <a:hlinkClick r:id="" action="ppaction://noaction"/>
              </a:rPr>
              <a:t>fig 2</a:t>
            </a:r>
            <a:endParaRPr lang="en-IN" dirty="0"/>
          </a:p>
        </p:txBody>
      </p:sp>
    </p:spTree>
    <p:extLst>
      <p:ext uri="{BB962C8B-B14F-4D97-AF65-F5344CB8AC3E}">
        <p14:creationId xmlns:p14="http://schemas.microsoft.com/office/powerpoint/2010/main" val="3520515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35EAED-42DB-490B-AACC-71AE9BF6A603}"/>
              </a:ext>
            </a:extLst>
          </p:cNvPr>
          <p:cNvSpPr>
            <a:spLocks noGrp="1"/>
          </p:cNvSpPr>
          <p:nvPr>
            <p:ph type="title"/>
          </p:nvPr>
        </p:nvSpPr>
        <p:spPr>
          <a:xfrm>
            <a:off x="312997" y="420392"/>
            <a:ext cx="11566005" cy="632298"/>
          </a:xfrm>
        </p:spPr>
        <p:txBody>
          <a:bodyPr>
            <a:noAutofit/>
          </a:bodyPr>
          <a:lstStyle/>
          <a:p>
            <a:r>
              <a:rPr lang="en-US" sz="4400" b="1" u="sng" dirty="0"/>
              <a:t>Storage of hydrogen in CNF(GNF)</a:t>
            </a:r>
            <a:endParaRPr lang="en-IN" sz="4400" b="1" u="sng" dirty="0"/>
          </a:p>
        </p:txBody>
      </p:sp>
      <p:sp>
        <p:nvSpPr>
          <p:cNvPr id="3" name="Content Placeholder 2">
            <a:extLst>
              <a:ext uri="{FF2B5EF4-FFF2-40B4-BE49-F238E27FC236}">
                <a16:creationId xmlns:a16="http://schemas.microsoft.com/office/drawing/2014/main" id="{3D9F07E1-D3B9-4A20-86B5-2101E2A5A5D7}"/>
              </a:ext>
            </a:extLst>
          </p:cNvPr>
          <p:cNvSpPr>
            <a:spLocks noGrp="1"/>
          </p:cNvSpPr>
          <p:nvPr>
            <p:ph type="body" sz="half" idx="2"/>
          </p:nvPr>
        </p:nvSpPr>
        <p:spPr>
          <a:xfrm>
            <a:off x="525293" y="1257300"/>
            <a:ext cx="5398852" cy="5296544"/>
          </a:xfrm>
        </p:spPr>
        <p:txBody>
          <a:bodyPr>
            <a:normAutofit fontScale="25000" lnSpcReduction="20000"/>
          </a:bodyPr>
          <a:lstStyle/>
          <a:p>
            <a:pPr marL="285750" indent="-285750">
              <a:lnSpc>
                <a:spcPct val="120000"/>
              </a:lnSpc>
              <a:buFont typeface="Wingdings" panose="05000000000000000000" pitchFamily="2" charset="2"/>
              <a:buChar char="§"/>
            </a:pPr>
            <a:r>
              <a:rPr lang="en-US" sz="7200" dirty="0"/>
              <a:t>Purified graphite nanofibers were allowed to interact with hydrogen at 25 °C  and at a pressure 112 atm , a drop in pressure was observed over a period of 24 hours </a:t>
            </a:r>
          </a:p>
          <a:p>
            <a:pPr marL="285750" indent="-285750">
              <a:lnSpc>
                <a:spcPct val="120000"/>
              </a:lnSpc>
              <a:buFont typeface="Wingdings" panose="05000000000000000000" pitchFamily="2" charset="2"/>
              <a:buChar char="§"/>
            </a:pPr>
            <a:r>
              <a:rPr lang="en-US" sz="7200" dirty="0"/>
              <a:t>The nature of different materials when exposed to hydrogen is shown in </a:t>
            </a:r>
            <a:r>
              <a:rPr lang="en-US" sz="7200" dirty="0">
                <a:hlinkClick r:id="" action="ppaction://noaction"/>
              </a:rPr>
              <a:t>Graph 1</a:t>
            </a:r>
            <a:endParaRPr lang="en-US" sz="7200" dirty="0"/>
          </a:p>
          <a:p>
            <a:pPr marL="285750" indent="-285750">
              <a:lnSpc>
                <a:spcPct val="120000"/>
              </a:lnSpc>
              <a:buFont typeface="Wingdings" panose="05000000000000000000" pitchFamily="2" charset="2"/>
              <a:buChar char="§"/>
            </a:pPr>
            <a:r>
              <a:rPr lang="en-US" sz="7200" dirty="0"/>
              <a:t>The observations noted are shown in </a:t>
            </a:r>
            <a:r>
              <a:rPr lang="en-US" sz="7200" dirty="0">
                <a:hlinkClick r:id="rId2" action="ppaction://hlinksldjump"/>
              </a:rPr>
              <a:t>Table 1</a:t>
            </a:r>
            <a:endParaRPr lang="en-US" sz="7200" dirty="0"/>
          </a:p>
          <a:p>
            <a:pPr marL="285750" indent="-285750">
              <a:lnSpc>
                <a:spcPct val="120000"/>
              </a:lnSpc>
              <a:buFont typeface="Wingdings" panose="05000000000000000000" pitchFamily="2" charset="2"/>
              <a:buChar char="§"/>
            </a:pPr>
            <a:r>
              <a:rPr lang="en-US" sz="7200" dirty="0"/>
              <a:t>In these latter systems it is apparent that only modest changes in the pressure were it observed over the same time period. </a:t>
            </a:r>
          </a:p>
          <a:p>
            <a:pPr marL="285750" indent="-285750">
              <a:lnSpc>
                <a:spcPct val="120000"/>
              </a:lnSpc>
              <a:buFont typeface="Wingdings" panose="05000000000000000000" pitchFamily="2" charset="2"/>
              <a:buChar char="§"/>
            </a:pPr>
            <a:r>
              <a:rPr lang="en-US" sz="7200" dirty="0"/>
              <a:t>The dramatic decrease in pressure that occurs in the presence of certain types of graphite nanofibers is at first sight overwhelming. </a:t>
            </a:r>
          </a:p>
          <a:p>
            <a:pPr marL="285750" indent="-285750">
              <a:lnSpc>
                <a:spcPct val="120000"/>
              </a:lnSpc>
              <a:buFont typeface="Wingdings" panose="05000000000000000000" pitchFamily="2" charset="2"/>
              <a:buChar char="§"/>
            </a:pPr>
            <a:r>
              <a:rPr lang="en-US" sz="7200" dirty="0"/>
              <a:t>Indeed, in the best case a reduction of 71 atm was achieved in the presence of only 0.2914 g of nanofibers. </a:t>
            </a:r>
          </a:p>
          <a:p>
            <a:endParaRPr lang="en-IN" dirty="0"/>
          </a:p>
        </p:txBody>
      </p:sp>
      <p:pic>
        <p:nvPicPr>
          <p:cNvPr id="8" name="Picture 7">
            <a:extLst>
              <a:ext uri="{FF2B5EF4-FFF2-40B4-BE49-F238E27FC236}">
                <a16:creationId xmlns:a16="http://schemas.microsoft.com/office/drawing/2014/main" id="{C51158B2-7064-4AEA-B041-DDD1EE880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33" y="1337784"/>
            <a:ext cx="5530174" cy="4229954"/>
          </a:xfrm>
          <a:prstGeom prst="rect">
            <a:avLst/>
          </a:prstGeom>
          <a:ln>
            <a:solidFill>
              <a:schemeClr val="tx1"/>
            </a:solidFill>
          </a:ln>
        </p:spPr>
      </p:pic>
      <p:sp>
        <p:nvSpPr>
          <p:cNvPr id="23" name="TextBox 22">
            <a:extLst>
              <a:ext uri="{FF2B5EF4-FFF2-40B4-BE49-F238E27FC236}">
                <a16:creationId xmlns:a16="http://schemas.microsoft.com/office/drawing/2014/main" id="{A35428DD-E75B-400F-925C-9993D5CD0E14}"/>
              </a:ext>
            </a:extLst>
          </p:cNvPr>
          <p:cNvSpPr txBox="1"/>
          <p:nvPr/>
        </p:nvSpPr>
        <p:spPr>
          <a:xfrm>
            <a:off x="6267857" y="5738203"/>
            <a:ext cx="5951706" cy="584775"/>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Table 1 </a:t>
            </a:r>
            <a:r>
              <a:rPr lang="en-US" sz="1600" i="0" dirty="0">
                <a:solidFill>
                  <a:srgbClr val="000000"/>
                </a:solidFill>
                <a:effectLst/>
                <a:latin typeface="Times-Bold"/>
              </a:rPr>
              <a:t> </a:t>
            </a:r>
            <a:r>
              <a:rPr lang="en-US" sz="1600" i="0" dirty="0">
                <a:effectLst/>
                <a:latin typeface="Times-Bold"/>
              </a:rPr>
              <a:t>:</a:t>
            </a:r>
            <a:r>
              <a:rPr lang="en-US" sz="1600" i="0" dirty="0">
                <a:solidFill>
                  <a:srgbClr val="000000"/>
                </a:solidFill>
                <a:effectLst/>
                <a:latin typeface="Times-Bold"/>
              </a:rPr>
              <a:t> </a:t>
            </a:r>
            <a:r>
              <a:rPr lang="en-US" sz="1600" i="0" dirty="0">
                <a:effectLst/>
                <a:latin typeface="Times-Bold"/>
              </a:rPr>
              <a:t>Adsorption Data for Selected Carbons and Hydrides</a:t>
            </a:r>
            <a:r>
              <a:rPr lang="en-US" sz="1600" dirty="0"/>
              <a:t> </a:t>
            </a:r>
            <a:br>
              <a:rPr lang="en-US" sz="1600" dirty="0"/>
            </a:br>
            <a:endParaRPr lang="en-IN" sz="1600" dirty="0"/>
          </a:p>
        </p:txBody>
      </p:sp>
      <p:cxnSp>
        <p:nvCxnSpPr>
          <p:cNvPr id="5" name="Straight Connector 4">
            <a:extLst>
              <a:ext uri="{FF2B5EF4-FFF2-40B4-BE49-F238E27FC236}">
                <a16:creationId xmlns:a16="http://schemas.microsoft.com/office/drawing/2014/main" id="{05067088-E7A8-4F6D-8A7F-CD37F0A2A5E3}"/>
              </a:ext>
            </a:extLst>
          </p:cNvPr>
          <p:cNvCxnSpPr>
            <a:cxnSpLocks/>
          </p:cNvCxnSpPr>
          <p:nvPr/>
        </p:nvCxnSpPr>
        <p:spPr>
          <a:xfrm>
            <a:off x="7889132" y="1337784"/>
            <a:ext cx="19455" cy="4304259"/>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B3FF088-73FF-4CA7-AC0F-9CE669459C5F}"/>
              </a:ext>
            </a:extLst>
          </p:cNvPr>
          <p:cNvCxnSpPr/>
          <p:nvPr/>
        </p:nvCxnSpPr>
        <p:spPr>
          <a:xfrm>
            <a:off x="9075906" y="1337784"/>
            <a:ext cx="0" cy="422995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5DFB12C-C031-47DA-A25A-6BD7B9DDC175}"/>
              </a:ext>
            </a:extLst>
          </p:cNvPr>
          <p:cNvCxnSpPr/>
          <p:nvPr/>
        </p:nvCxnSpPr>
        <p:spPr>
          <a:xfrm>
            <a:off x="10243226" y="1337784"/>
            <a:ext cx="0" cy="422995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64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08468-2605-487C-82E3-54BD461B2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77" y="1350968"/>
            <a:ext cx="6553200" cy="4707110"/>
          </a:xfrm>
          <a:prstGeom prst="rect">
            <a:avLst/>
          </a:prstGeom>
        </p:spPr>
      </p:pic>
      <p:sp>
        <p:nvSpPr>
          <p:cNvPr id="4" name="TextBox 3">
            <a:extLst>
              <a:ext uri="{FF2B5EF4-FFF2-40B4-BE49-F238E27FC236}">
                <a16:creationId xmlns:a16="http://schemas.microsoft.com/office/drawing/2014/main" id="{86CBE826-A510-4991-A881-8AA295042A4B}"/>
              </a:ext>
            </a:extLst>
          </p:cNvPr>
          <p:cNvSpPr txBox="1"/>
          <p:nvPr/>
        </p:nvSpPr>
        <p:spPr>
          <a:xfrm>
            <a:off x="163577" y="6024294"/>
            <a:ext cx="7038975" cy="830997"/>
          </a:xfrm>
          <a:prstGeom prst="rect">
            <a:avLst/>
          </a:prstGeom>
          <a:noFill/>
        </p:spPr>
        <p:txBody>
          <a:bodyPr wrap="square" rtlCol="0">
            <a:spAutoFit/>
          </a:bodyPr>
          <a:lstStyle/>
          <a:p>
            <a:r>
              <a:rPr lang="en-US" sz="1600" dirty="0"/>
              <a:t>Fig 2 :- </a:t>
            </a:r>
            <a:r>
              <a:rPr lang="en-US" sz="1600" b="0" i="0" dirty="0">
                <a:effectLst/>
                <a:latin typeface="Times-Roman"/>
              </a:rPr>
              <a:t>Schematic representation of the apparatus used for the measurement of hydrogen uptake in various materials</a:t>
            </a:r>
            <a:r>
              <a:rPr lang="en-US" sz="1600" dirty="0"/>
              <a:t> </a:t>
            </a:r>
            <a:br>
              <a:rPr lang="en-US" sz="1600" dirty="0"/>
            </a:br>
            <a:endParaRPr lang="en-IN" sz="1600" dirty="0"/>
          </a:p>
        </p:txBody>
      </p:sp>
      <p:sp>
        <p:nvSpPr>
          <p:cNvPr id="8" name="Title 7">
            <a:extLst>
              <a:ext uri="{FF2B5EF4-FFF2-40B4-BE49-F238E27FC236}">
                <a16:creationId xmlns:a16="http://schemas.microsoft.com/office/drawing/2014/main" id="{733DC371-8E2C-4DF2-A94F-52D0B7ADFE30}"/>
              </a:ext>
            </a:extLst>
          </p:cNvPr>
          <p:cNvSpPr>
            <a:spLocks noGrp="1"/>
          </p:cNvSpPr>
          <p:nvPr>
            <p:ph type="title"/>
          </p:nvPr>
        </p:nvSpPr>
        <p:spPr>
          <a:xfrm>
            <a:off x="838200" y="209550"/>
            <a:ext cx="10515600" cy="1325563"/>
          </a:xfrm>
        </p:spPr>
        <p:txBody>
          <a:bodyPr>
            <a:normAutofit/>
          </a:bodyPr>
          <a:lstStyle/>
          <a:p>
            <a:r>
              <a:rPr lang="en-US" sz="4000" b="1" u="sng" dirty="0"/>
              <a:t>Storage of hydrogen in CNF(GNF)</a:t>
            </a:r>
            <a:endParaRPr lang="en-IN" sz="4000" u="sng" dirty="0"/>
          </a:p>
        </p:txBody>
      </p:sp>
      <p:pic>
        <p:nvPicPr>
          <p:cNvPr id="5" name="Content Placeholder 8">
            <a:extLst>
              <a:ext uri="{FF2B5EF4-FFF2-40B4-BE49-F238E27FC236}">
                <a16:creationId xmlns:a16="http://schemas.microsoft.com/office/drawing/2014/main" id="{B684576B-83EF-4D6F-A990-FC46C59D18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2145" y="1383439"/>
            <a:ext cx="4968944" cy="3625986"/>
          </a:xfrm>
        </p:spPr>
      </p:pic>
      <p:sp>
        <p:nvSpPr>
          <p:cNvPr id="6" name="TextBox 5">
            <a:extLst>
              <a:ext uri="{FF2B5EF4-FFF2-40B4-BE49-F238E27FC236}">
                <a16:creationId xmlns:a16="http://schemas.microsoft.com/office/drawing/2014/main" id="{2D4BA68A-B4C3-41E4-A844-44A231BF951B}"/>
              </a:ext>
            </a:extLst>
          </p:cNvPr>
          <p:cNvSpPr txBox="1"/>
          <p:nvPr/>
        </p:nvSpPr>
        <p:spPr>
          <a:xfrm>
            <a:off x="6941208" y="5091015"/>
            <a:ext cx="5486400" cy="2400657"/>
          </a:xfrm>
          <a:prstGeom prst="rect">
            <a:avLst/>
          </a:prstGeom>
          <a:noFill/>
        </p:spPr>
        <p:txBody>
          <a:bodyPr wrap="square" rtlCol="0">
            <a:spAutoFit/>
          </a:bodyPr>
          <a:lstStyle/>
          <a:p>
            <a:r>
              <a:rPr lang="en-US" sz="1400" dirty="0"/>
              <a:t>Graph 1 :- </a:t>
            </a:r>
            <a:r>
              <a:rPr lang="en-IN" sz="1400" b="0" i="0" dirty="0">
                <a:effectLst/>
                <a:latin typeface="Times-Roman"/>
              </a:rPr>
              <a:t>Change in hydrogen pressure as a function of time in the presence of </a:t>
            </a:r>
            <a:r>
              <a:rPr lang="en-IN" sz="1400" dirty="0">
                <a:latin typeface="ChemBats"/>
              </a:rPr>
              <a:t> Pd , LaNi</a:t>
            </a:r>
            <a:r>
              <a:rPr lang="en-IN" sz="1400" dirty="0">
                <a:latin typeface="Times-Roman"/>
              </a:rPr>
              <a:t>(5) , </a:t>
            </a:r>
            <a:r>
              <a:rPr lang="en-IN" sz="1400" b="0" i="0" dirty="0">
                <a:effectLst/>
                <a:latin typeface="Times-Roman"/>
              </a:rPr>
              <a:t>MnNi</a:t>
            </a:r>
            <a:r>
              <a:rPr lang="en-IN" sz="1400" dirty="0">
                <a:latin typeface="Times-Roman"/>
              </a:rPr>
              <a:t> (4)</a:t>
            </a:r>
            <a:r>
              <a:rPr lang="en-IN" sz="1400" b="1" dirty="0">
                <a:latin typeface="Times-Roman"/>
              </a:rPr>
              <a:t> . </a:t>
            </a:r>
            <a:r>
              <a:rPr lang="en-IN" sz="1400" b="0" i="0" dirty="0">
                <a:effectLst/>
                <a:latin typeface="Times-Roman"/>
              </a:rPr>
              <a:t>Al(0.5) , Norit activated carbon</a:t>
            </a:r>
            <a:r>
              <a:rPr lang="en-IN" sz="1400" dirty="0"/>
              <a:t> , </a:t>
            </a:r>
            <a:r>
              <a:rPr lang="en-IN" sz="1400" b="0" i="0" dirty="0">
                <a:effectLst/>
                <a:latin typeface="Times-Roman"/>
              </a:rPr>
              <a:t>GNF tubular</a:t>
            </a:r>
            <a:r>
              <a:rPr lang="en-IN" sz="1400" dirty="0"/>
              <a:t> , </a:t>
            </a:r>
            <a:r>
              <a:rPr lang="en-IN" sz="1400" b="0" i="0" dirty="0">
                <a:effectLst/>
                <a:latin typeface="Times-Roman"/>
              </a:rPr>
              <a:t>GNF herringbone</a:t>
            </a:r>
            <a:r>
              <a:rPr lang="en-IN" sz="1400" dirty="0"/>
              <a:t> </a:t>
            </a:r>
            <a:br>
              <a:rPr lang="en-IN" dirty="0"/>
            </a:br>
            <a:br>
              <a:rPr lang="en-IN" dirty="0"/>
            </a:br>
            <a:br>
              <a:rPr lang="en-IN" dirty="0"/>
            </a:br>
            <a:br>
              <a:rPr lang="en-IN" dirty="0"/>
            </a:br>
            <a:br>
              <a:rPr lang="en-IN" dirty="0"/>
            </a:br>
            <a:br>
              <a:rPr lang="en-IN" dirty="0"/>
            </a:br>
            <a:endParaRPr lang="en-IN" dirty="0"/>
          </a:p>
        </p:txBody>
      </p:sp>
    </p:spTree>
    <p:extLst>
      <p:ext uri="{BB962C8B-B14F-4D97-AF65-F5344CB8AC3E}">
        <p14:creationId xmlns:p14="http://schemas.microsoft.com/office/powerpoint/2010/main" val="1948547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